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5" r:id="rId4"/>
    <p:sldId id="283" r:id="rId5"/>
    <p:sldId id="284" r:id="rId6"/>
    <p:sldId id="258" r:id="rId7"/>
    <p:sldId id="260" r:id="rId8"/>
    <p:sldId id="259" r:id="rId9"/>
    <p:sldId id="261" r:id="rId10"/>
    <p:sldId id="262" r:id="rId11"/>
    <p:sldId id="275" r:id="rId12"/>
    <p:sldId id="278" r:id="rId13"/>
    <p:sldId id="277" r:id="rId14"/>
    <p:sldId id="276" r:id="rId15"/>
    <p:sldId id="280" r:id="rId16"/>
    <p:sldId id="281" r:id="rId17"/>
    <p:sldId id="282" r:id="rId18"/>
    <p:sldId id="271" r:id="rId1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20" y="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369072521892177E-2"/>
          <c:y val="0.11711988940253461"/>
          <c:w val="0.93977807925232859"/>
          <c:h val="0.73660931237990546"/>
        </c:manualLayout>
      </c:layout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Actuele dekkingsgraad</c:v>
                </c:pt>
              </c:strCache>
            </c:strRef>
          </c:tx>
          <c:spPr>
            <a:ln w="76200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Blad1!$B$2:$B$13</c:f>
              <c:numCache>
                <c:formatCode>0.0</c:formatCode>
                <c:ptCount val="12"/>
                <c:pt idx="0">
                  <c:v>116.1</c:v>
                </c:pt>
                <c:pt idx="1">
                  <c:v>117.1</c:v>
                </c:pt>
                <c:pt idx="2">
                  <c:v>116.7</c:v>
                </c:pt>
                <c:pt idx="3">
                  <c:v>117.9</c:v>
                </c:pt>
                <c:pt idx="4">
                  <c:v>114.9</c:v>
                </c:pt>
                <c:pt idx="5">
                  <c:v>115.3</c:v>
                </c:pt>
                <c:pt idx="6">
                  <c:v>114.6</c:v>
                </c:pt>
                <c:pt idx="7">
                  <c:v>111.9</c:v>
                </c:pt>
                <c:pt idx="8">
                  <c:v>113.3</c:v>
                </c:pt>
                <c:pt idx="9">
                  <c:v>114.5</c:v>
                </c:pt>
                <c:pt idx="10">
                  <c:v>115.2</c:v>
                </c:pt>
                <c:pt idx="11">
                  <c:v>116.9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Beleidsdekkingsgraad</c:v>
                </c:pt>
              </c:strCache>
            </c:strRef>
          </c:tx>
          <c:spPr>
            <a:ln w="762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10000"/>
                  <a:lumOff val="90000"/>
                </a:schemeClr>
              </a:solidFill>
              <a:ln w="7620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Blad1!$C$2:$C$13</c:f>
              <c:numCache>
                <c:formatCode>0.0</c:formatCode>
                <c:ptCount val="12"/>
                <c:pt idx="0">
                  <c:v>117.4</c:v>
                </c:pt>
                <c:pt idx="1">
                  <c:v>117.2</c:v>
                </c:pt>
                <c:pt idx="2">
                  <c:v>117.2</c:v>
                </c:pt>
                <c:pt idx="3">
                  <c:v>117.3</c:v>
                </c:pt>
                <c:pt idx="4">
                  <c:v>117.1</c:v>
                </c:pt>
                <c:pt idx="5">
                  <c:v>116.9</c:v>
                </c:pt>
                <c:pt idx="6">
                  <c:v>116.5</c:v>
                </c:pt>
                <c:pt idx="7">
                  <c:v>115.9</c:v>
                </c:pt>
                <c:pt idx="8">
                  <c:v>115.4</c:v>
                </c:pt>
                <c:pt idx="9">
                  <c:v>115.2</c:v>
                </c:pt>
                <c:pt idx="10">
                  <c:v>115.1</c:v>
                </c:pt>
                <c:pt idx="11">
                  <c:v>115.4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7860376"/>
        <c:axId val="337861160"/>
      </c:lineChart>
      <c:catAx>
        <c:axId val="337860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61160"/>
        <c:crosses val="autoZero"/>
        <c:auto val="1"/>
        <c:lblAlgn val="ctr"/>
        <c:lblOffset val="100"/>
        <c:noMultiLvlLbl val="0"/>
      </c:catAx>
      <c:valAx>
        <c:axId val="337861160"/>
        <c:scaling>
          <c:orientation val="minMax"/>
          <c:max val="121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603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2"/>
        <c:axId val="337863512"/>
        <c:axId val="337863120"/>
      </c:barChart>
      <c:catAx>
        <c:axId val="337863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63120"/>
        <c:crosses val="autoZero"/>
        <c:auto val="1"/>
        <c:lblAlgn val="ctr"/>
        <c:lblOffset val="100"/>
        <c:noMultiLvlLbl val="0"/>
      </c:catAx>
      <c:valAx>
        <c:axId val="337863120"/>
        <c:scaling>
          <c:orientation val="minMax"/>
          <c:max val="0.2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86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Totaal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Vereist</a:t>
            </a:r>
            <a:r>
              <a:rPr lang="en-US" baseline="0" dirty="0" smtClean="0"/>
              <a:t> Eigen </a:t>
            </a:r>
            <a:r>
              <a:rPr lang="en-US" baseline="0" dirty="0" err="1" smtClean="0"/>
              <a:t>Vermogen</a:t>
            </a:r>
            <a:r>
              <a:rPr lang="en-US" baseline="0" dirty="0" smtClean="0"/>
              <a:t>, VEV</a:t>
            </a:r>
            <a:r>
              <a:rPr lang="en-US" baseline="30000" dirty="0" smtClean="0"/>
              <a:t>*</a:t>
            </a:r>
            <a:endParaRPr lang="en-US" baseline="30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17620826355285"/>
          <c:y val="0.16568847721126595"/>
          <c:w val="0.81102787348406802"/>
          <c:h val="0.645287287458632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Total VEV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YE 2019</c:v>
                </c:pt>
                <c:pt idx="1">
                  <c:v>YE 2018</c:v>
                </c:pt>
                <c:pt idx="2">
                  <c:v>YE 2017</c:v>
                </c:pt>
              </c:strCache>
            </c:strRef>
          </c:cat>
          <c:val>
            <c:numRef>
              <c:f>Blad1!$B$2:$B$4</c:f>
              <c:numCache>
                <c:formatCode>0.0%</c:formatCode>
                <c:ptCount val="3"/>
                <c:pt idx="0">
                  <c:v>0.13800000000000001</c:v>
                </c:pt>
                <c:pt idx="1">
                  <c:v>0.18099999999999999</c:v>
                </c:pt>
                <c:pt idx="2">
                  <c:v>0.1946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2"/>
        <c:axId val="262704776"/>
        <c:axId val="339522808"/>
      </c:barChart>
      <c:catAx>
        <c:axId val="262704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22808"/>
        <c:crosses val="autoZero"/>
        <c:auto val="1"/>
        <c:lblAlgn val="ctr"/>
        <c:lblOffset val="100"/>
        <c:noMultiLvlLbl val="0"/>
      </c:catAx>
      <c:valAx>
        <c:axId val="339522808"/>
        <c:scaling>
          <c:orientation val="minMax"/>
          <c:max val="0.2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270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2"/>
        <c:axId val="339520064"/>
        <c:axId val="339518888"/>
      </c:barChart>
      <c:catAx>
        <c:axId val="339520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18888"/>
        <c:crosses val="autoZero"/>
        <c:auto val="1"/>
        <c:lblAlgn val="ctr"/>
        <c:lblOffset val="100"/>
        <c:noMultiLvlLbl val="0"/>
      </c:catAx>
      <c:valAx>
        <c:axId val="339518888"/>
        <c:scaling>
          <c:orientation val="minMax"/>
          <c:max val="0.2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2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2"/>
        <c:axId val="339517320"/>
        <c:axId val="339523592"/>
      </c:barChart>
      <c:catAx>
        <c:axId val="339517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23592"/>
        <c:crosses val="autoZero"/>
        <c:auto val="1"/>
        <c:lblAlgn val="ctr"/>
        <c:lblOffset val="100"/>
        <c:noMultiLvlLbl val="0"/>
      </c:catAx>
      <c:valAx>
        <c:axId val="339523592"/>
        <c:scaling>
          <c:orientation val="minMax"/>
          <c:max val="0.2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1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-32"/>
        <c:axId val="339519672"/>
        <c:axId val="339520456"/>
      </c:barChart>
      <c:catAx>
        <c:axId val="339519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20456"/>
        <c:crosses val="autoZero"/>
        <c:auto val="1"/>
        <c:lblAlgn val="ctr"/>
        <c:lblOffset val="100"/>
        <c:noMultiLvlLbl val="0"/>
      </c:catAx>
      <c:valAx>
        <c:axId val="339520456"/>
        <c:scaling>
          <c:orientation val="minMax"/>
          <c:max val="0.2"/>
          <c:min val="0.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519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0.2693</cdr:x>
      <cdr:y>0.76207</cdr:y>
    </cdr:from>
    <cdr:to>
      <cdr:x>0.36276</cdr:x>
      <cdr:y>0.92844</cdr:y>
    </cdr:to>
    <cdr:sp macro="" textlink="">
      <cdr:nvSpPr>
        <cdr:cNvPr id="2" name="Tekstvak 1"/>
        <cdr:cNvSpPr txBox="1"/>
      </cdr:nvSpPr>
      <cdr:spPr>
        <a:xfrm xmlns:a="http://schemas.openxmlformats.org/drawingml/2006/main">
          <a:off x="2634734" y="418846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79C7-6095-4D90-9D63-32D26FFBD04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40124-A8D9-4F58-9E18-96B0CD460E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40124-A8D9-4F58-9E18-96B0CD460E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6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40124-A8D9-4F58-9E18-96B0CD460E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8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59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4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78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3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7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2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2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29 maart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43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493699" y="2182722"/>
            <a:ext cx="11471565" cy="1739347"/>
          </a:xfrm>
        </p:spPr>
        <p:txBody>
          <a:bodyPr>
            <a:normAutofit/>
          </a:bodyPr>
          <a:lstStyle/>
          <a:p>
            <a:r>
              <a:rPr lang="nl-NL" sz="4800" b="1" dirty="0" smtClean="0">
                <a:solidFill>
                  <a:schemeClr val="tx2">
                    <a:lumMod val="50000"/>
                  </a:schemeClr>
                </a:solidFill>
              </a:rPr>
              <a:t>Stichting Dow pensioenfonds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749262" y="3928411"/>
            <a:ext cx="6579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dirty="0" smtClean="0"/>
              <a:t>Een terugblik op 2019 en een vooruitzicht op 2020</a:t>
            </a:r>
            <a:endParaRPr lang="en-US" sz="24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187" y="4252343"/>
            <a:ext cx="2422013" cy="2472471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maart 2020</a:t>
            </a:r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Ad de Kok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12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798757"/>
              </p:ext>
            </p:extLst>
          </p:nvPr>
        </p:nvGraphicFramePr>
        <p:xfrm>
          <a:off x="2312923" y="2750017"/>
          <a:ext cx="93448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205"/>
                <a:gridCol w="2336205"/>
                <a:gridCol w="2336205"/>
                <a:gridCol w="2336205"/>
              </a:tblGrid>
              <a:tr h="797549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2019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3-jr</a:t>
                      </a:r>
                      <a:r>
                        <a:rPr lang="nl-NL" sz="2400" baseline="0" dirty="0" smtClean="0"/>
                        <a:t> gemiddelde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5-jr gemiddelde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err="1" smtClean="0"/>
                        <a:t>Since</a:t>
                      </a:r>
                      <a:r>
                        <a:rPr lang="nl-NL" sz="2400" dirty="0" smtClean="0"/>
                        <a:t> </a:t>
                      </a:r>
                      <a:r>
                        <a:rPr lang="nl-NL" sz="2400" dirty="0" err="1" smtClean="0"/>
                        <a:t>inception</a:t>
                      </a:r>
                      <a:endParaRPr lang="nl-NL" sz="2400" dirty="0" smtClean="0"/>
                    </a:p>
                    <a:p>
                      <a:pPr algn="ctr"/>
                      <a:r>
                        <a:rPr lang="nl-NL" sz="2400" dirty="0" smtClean="0"/>
                        <a:t>2008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15,47 %</a:t>
                      </a:r>
                      <a:endParaRPr lang="en-US" sz="2400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6,21 %</a:t>
                      </a:r>
                      <a:endParaRPr lang="en-US" sz="2400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6,07</a:t>
                      </a:r>
                      <a:r>
                        <a:rPr lang="nl-NL" sz="2400" b="1" baseline="0" dirty="0" smtClean="0"/>
                        <a:t> </a:t>
                      </a:r>
                      <a:r>
                        <a:rPr lang="nl-NL" sz="2400" b="1" dirty="0" smtClean="0"/>
                        <a:t>%</a:t>
                      </a:r>
                      <a:endParaRPr lang="en-US" sz="2400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/>
                        <a:t>7,13 %</a:t>
                      </a:r>
                      <a:endParaRPr lang="en-US" sz="2400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06287"/>
              </p:ext>
            </p:extLst>
          </p:nvPr>
        </p:nvGraphicFramePr>
        <p:xfrm>
          <a:off x="301920" y="4650508"/>
          <a:ext cx="11355823" cy="511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80"/>
                <a:gridCol w="2350753"/>
                <a:gridCol w="2335056"/>
                <a:gridCol w="2335056"/>
                <a:gridCol w="2354678"/>
              </a:tblGrid>
              <a:tr h="511935">
                <a:tc>
                  <a:txBody>
                    <a:bodyPr/>
                    <a:lstStyle/>
                    <a:p>
                      <a:r>
                        <a:rPr lang="nl-NL" dirty="0" smtClean="0"/>
                        <a:t>BENCHMARK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  14,19 %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 4,60 %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 4,46</a:t>
                      </a:r>
                      <a:r>
                        <a:rPr lang="nl-NL" sz="2400" baseline="0" dirty="0" smtClean="0"/>
                        <a:t> </a:t>
                      </a:r>
                      <a:r>
                        <a:rPr lang="nl-NL" sz="2400" dirty="0" smtClean="0"/>
                        <a:t>%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5,11%</a:t>
                      </a:r>
                      <a:endParaRPr lang="en-US" sz="24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9" name="Tekstvak 8"/>
          <p:cNvSpPr txBox="1"/>
          <p:nvPr/>
        </p:nvSpPr>
        <p:spPr>
          <a:xfrm>
            <a:off x="445993" y="5922142"/>
            <a:ext cx="25555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Br0n: BNYM Performance </a:t>
            </a:r>
            <a:r>
              <a:rPr lang="nl-NL" sz="1000" dirty="0"/>
              <a:t>R</a:t>
            </a:r>
            <a:r>
              <a:rPr lang="nl-NL" sz="1000" dirty="0" smtClean="0"/>
              <a:t>eport 31-12-2019</a:t>
            </a:r>
            <a:endParaRPr lang="en-US" sz="1000" dirty="0"/>
          </a:p>
        </p:txBody>
      </p:sp>
      <p:sp>
        <p:nvSpPr>
          <p:cNvPr id="10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err="1" smtClean="0">
                <a:solidFill>
                  <a:schemeClr val="tx2">
                    <a:lumMod val="50000"/>
                  </a:schemeClr>
                </a:solidFill>
              </a:rPr>
              <a:t>Beleggings</a:t>
            </a: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 Resultaten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401469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7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266" y="275339"/>
            <a:ext cx="9784080" cy="1508760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premies en uitkeringen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908738"/>
              </p:ext>
            </p:extLst>
          </p:nvPr>
        </p:nvGraphicFramePr>
        <p:xfrm>
          <a:off x="2584064" y="2414212"/>
          <a:ext cx="6615369" cy="3005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949"/>
                <a:gridCol w="1157140"/>
                <a:gridCol w="1157140"/>
                <a:gridCol w="1157140"/>
              </a:tblGrid>
              <a:tr h="9138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2019</a:t>
                      </a:r>
                      <a:endParaRPr lang="en-US" sz="24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2018</a:t>
                      </a:r>
                      <a:endParaRPr lang="en-US" sz="24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2017</a:t>
                      </a:r>
                      <a:endParaRPr lang="en-US" sz="24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903072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Premies, in MM€</a:t>
                      </a:r>
                    </a:p>
                    <a:p>
                      <a:pPr algn="l"/>
                      <a:r>
                        <a:rPr lang="nl-NL" sz="1800" b="1" dirty="0" smtClean="0"/>
                        <a:t>         - premie werknemers</a:t>
                      </a:r>
                    </a:p>
                    <a:p>
                      <a:pPr algn="l"/>
                      <a:r>
                        <a:rPr lang="nl-NL" sz="1800" b="1" dirty="0" smtClean="0"/>
                        <a:t>         - premie</a:t>
                      </a:r>
                      <a:r>
                        <a:rPr lang="nl-NL" sz="1800" b="1" baseline="0" dirty="0" smtClean="0"/>
                        <a:t> werkgever</a:t>
                      </a:r>
                      <a:endParaRPr lang="nl-NL" sz="1800" b="1" dirty="0" smtClean="0"/>
                    </a:p>
                    <a:p>
                      <a:pPr algn="l"/>
                      <a:r>
                        <a:rPr lang="nl-NL" sz="1800" b="1" dirty="0" smtClean="0"/>
                        <a:t>Totaal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  </a:t>
                      </a:r>
                    </a:p>
                    <a:p>
                      <a:pPr algn="ctr"/>
                      <a:r>
                        <a:rPr lang="nl-NL" b="1" dirty="0" smtClean="0"/>
                        <a:t>  3,5</a:t>
                      </a:r>
                    </a:p>
                    <a:p>
                      <a:pPr algn="ctr"/>
                      <a:r>
                        <a:rPr lang="nl-NL" b="1" dirty="0" smtClean="0"/>
                        <a:t>62,4</a:t>
                      </a:r>
                    </a:p>
                    <a:p>
                      <a:pPr algn="ctr"/>
                      <a:r>
                        <a:rPr lang="nl-NL" b="1" dirty="0" smtClean="0"/>
                        <a:t>65,9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  </a:t>
                      </a:r>
                    </a:p>
                    <a:p>
                      <a:pPr algn="ctr"/>
                      <a:r>
                        <a:rPr lang="nl-NL" b="1" dirty="0" smtClean="0"/>
                        <a:t>  3,6</a:t>
                      </a:r>
                    </a:p>
                    <a:p>
                      <a:pPr algn="ctr"/>
                      <a:r>
                        <a:rPr lang="nl-NL" b="1" dirty="0" smtClean="0"/>
                        <a:t>60,6</a:t>
                      </a:r>
                    </a:p>
                    <a:p>
                      <a:pPr algn="ctr"/>
                      <a:r>
                        <a:rPr lang="nl-NL" b="1" dirty="0" smtClean="0"/>
                        <a:t>64,2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 </a:t>
                      </a:r>
                    </a:p>
                    <a:p>
                      <a:pPr algn="ctr"/>
                      <a:r>
                        <a:rPr lang="nl-NL" b="1" dirty="0" smtClean="0"/>
                        <a:t>  3,6</a:t>
                      </a:r>
                    </a:p>
                    <a:p>
                      <a:pPr algn="ctr"/>
                      <a:r>
                        <a:rPr lang="nl-NL" b="1" dirty="0" smtClean="0"/>
                        <a:t>64,3</a:t>
                      </a:r>
                    </a:p>
                    <a:p>
                      <a:pPr algn="ctr"/>
                      <a:r>
                        <a:rPr lang="nl-NL" b="1" dirty="0" smtClean="0"/>
                        <a:t>67,9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903072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Uitkeringen, in MM€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65,9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64,4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61,8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VDG </a:t>
            </a:r>
            <a:r>
              <a:rPr lang="en-US" dirty="0" err="1" smtClean="0"/>
              <a:t>Jaarvergadering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" name="Tekstvak 3"/>
          <p:cNvSpPr txBox="1"/>
          <p:nvPr/>
        </p:nvSpPr>
        <p:spPr>
          <a:xfrm>
            <a:off x="347052" y="6076175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Bron: AZL</a:t>
            </a:r>
            <a:endParaRPr lang="en-US" sz="1000" dirty="0"/>
          </a:p>
        </p:txBody>
      </p:sp>
      <p:sp>
        <p:nvSpPr>
          <p:cNvPr id="14" name="Rechthoek 13"/>
          <p:cNvSpPr/>
          <p:nvPr/>
        </p:nvSpPr>
        <p:spPr>
          <a:xfrm>
            <a:off x="5773130" y="3395150"/>
            <a:ext cx="1064819" cy="1951550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92632"/>
            <a:ext cx="1255885" cy="1274174"/>
          </a:xfrm>
          <a:prstGeom prst="rect">
            <a:avLst/>
          </a:prstGeom>
        </p:spPr>
      </p:pic>
      <p:cxnSp>
        <p:nvCxnSpPr>
          <p:cNvPr id="11" name="Rechte verbindingslijn 10"/>
          <p:cNvCxnSpPr/>
          <p:nvPr/>
        </p:nvCxnSpPr>
        <p:spPr>
          <a:xfrm flipV="1">
            <a:off x="7056185" y="4210923"/>
            <a:ext cx="718177" cy="784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8240663" y="4210923"/>
            <a:ext cx="718177" cy="784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flipV="1">
            <a:off x="5946450" y="4203074"/>
            <a:ext cx="718177" cy="784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09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7988" y="252061"/>
            <a:ext cx="978408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Ontwikkelingen bij </a:t>
            </a:r>
            <a:r>
              <a:rPr lang="nl-NL" b="1" dirty="0" err="1" smtClean="0">
                <a:solidFill>
                  <a:schemeClr val="tx2">
                    <a:lumMod val="50000"/>
                  </a:schemeClr>
                </a:solidFill>
              </a:rPr>
              <a:t>SDPf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1" name="Grafiek 10"/>
          <p:cNvGraphicFramePr/>
          <p:nvPr>
            <p:extLst>
              <p:ext uri="{D42A27DB-BD31-4B8C-83A1-F6EECF244321}">
                <p14:modId xmlns:p14="http://schemas.microsoft.com/office/powerpoint/2010/main" val="1051948622"/>
              </p:ext>
            </p:extLst>
          </p:nvPr>
        </p:nvGraphicFramePr>
        <p:xfrm>
          <a:off x="4887290" y="2522881"/>
          <a:ext cx="565996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hthoek 3"/>
          <p:cNvSpPr/>
          <p:nvPr/>
        </p:nvSpPr>
        <p:spPr>
          <a:xfrm>
            <a:off x="-97496" y="5788039"/>
            <a:ext cx="12223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dirty="0">
                <a:solidFill>
                  <a:schemeClr val="tx2">
                    <a:lumMod val="90000"/>
                  </a:schemeClr>
                </a:solidFill>
              </a:rPr>
              <a:t>De-</a:t>
            </a:r>
            <a:r>
              <a:rPr lang="nl-NL" sz="4000" dirty="0" err="1">
                <a:solidFill>
                  <a:schemeClr val="tx2">
                    <a:lumMod val="90000"/>
                  </a:schemeClr>
                </a:solidFill>
              </a:rPr>
              <a:t>risking</a:t>
            </a:r>
            <a:r>
              <a:rPr lang="nl-NL" sz="4000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nl-NL" sz="4000" dirty="0" smtClean="0">
                <a:solidFill>
                  <a:schemeClr val="tx2">
                    <a:lumMod val="90000"/>
                  </a:schemeClr>
                </a:solidFill>
              </a:rPr>
              <a:t>de-</a:t>
            </a:r>
            <a:r>
              <a:rPr lang="nl-NL" sz="4000" dirty="0" err="1" smtClean="0">
                <a:solidFill>
                  <a:schemeClr val="tx2">
                    <a:lumMod val="90000"/>
                  </a:schemeClr>
                </a:solidFill>
              </a:rPr>
              <a:t>risking</a:t>
            </a:r>
            <a:r>
              <a:rPr lang="nl-NL" sz="4000" dirty="0" smtClean="0">
                <a:solidFill>
                  <a:schemeClr val="tx2">
                    <a:lumMod val="90000"/>
                  </a:schemeClr>
                </a:solidFill>
              </a:rPr>
              <a:t> en nog eens……. de-</a:t>
            </a:r>
            <a:r>
              <a:rPr lang="nl-NL" sz="4000" dirty="0" err="1" smtClean="0">
                <a:solidFill>
                  <a:schemeClr val="tx2">
                    <a:lumMod val="90000"/>
                  </a:schemeClr>
                </a:solidFill>
              </a:rPr>
              <a:t>risking</a:t>
            </a:r>
            <a:endParaRPr lang="nl-NL" sz="4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19682" y="1808117"/>
            <a:ext cx="109555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Inrichting </a:t>
            </a:r>
            <a:r>
              <a:rPr lang="nl-NL" sz="2400" i="1" dirty="0" err="1" smtClean="0">
                <a:solidFill>
                  <a:schemeClr val="tx2">
                    <a:lumMod val="90000"/>
                  </a:schemeClr>
                </a:solidFill>
              </a:rPr>
              <a:t>Institution</a:t>
            </a:r>
            <a:r>
              <a:rPr lang="nl-NL" sz="2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nl-NL" sz="2400" i="1" dirty="0" err="1" smtClean="0">
                <a:solidFill>
                  <a:schemeClr val="tx2">
                    <a:lumMod val="90000"/>
                  </a:schemeClr>
                </a:solidFill>
              </a:rPr>
              <a:t>for</a:t>
            </a:r>
            <a:r>
              <a:rPr lang="nl-NL" sz="2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nl-NL" sz="2400" i="1" dirty="0" err="1" smtClean="0">
                <a:solidFill>
                  <a:schemeClr val="tx2">
                    <a:lumMod val="90000"/>
                  </a:schemeClr>
                </a:solidFill>
              </a:rPr>
              <a:t>Occupational</a:t>
            </a:r>
            <a:r>
              <a:rPr lang="nl-NL" sz="2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nl-NL" sz="2400" i="1" dirty="0" err="1" smtClean="0">
                <a:solidFill>
                  <a:schemeClr val="tx2">
                    <a:lumMod val="90000"/>
                  </a:schemeClr>
                </a:solidFill>
              </a:rPr>
              <a:t>Retirement</a:t>
            </a:r>
            <a:r>
              <a:rPr lang="nl-NL" sz="2400" i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nl-NL" sz="2400" i="1" dirty="0" err="1" smtClean="0">
                <a:solidFill>
                  <a:schemeClr val="tx2">
                    <a:lumMod val="90000"/>
                  </a:schemeClr>
                </a:solidFill>
              </a:rPr>
              <a:t>Provisions</a:t>
            </a:r>
            <a:r>
              <a:rPr lang="nl-NL" sz="24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nl-NL" sz="2400" i="1" dirty="0" smtClean="0">
                <a:solidFill>
                  <a:schemeClr val="tx2">
                    <a:lumMod val="90000"/>
                  </a:schemeClr>
                </a:solidFill>
              </a:rPr>
              <a:t>(IORP) II </a:t>
            </a: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sleutelfuncties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Interne Audit 			- Caroline Van Eecke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Risicobeheer 			- Berto Kroes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Actuarieel				- uitbesteed aan Certificerend Actuaris</a:t>
            </a:r>
            <a:br>
              <a:rPr lang="nl-NL" sz="2400" dirty="0" smtClean="0"/>
            </a:b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In 2020……terugtreden </a:t>
            </a:r>
            <a:r>
              <a:rPr lang="nl-NL" sz="2400" dirty="0" err="1" smtClean="0">
                <a:solidFill>
                  <a:schemeClr val="tx2">
                    <a:lumMod val="90000"/>
                  </a:schemeClr>
                </a:solidFill>
              </a:rPr>
              <a:t>Arnd</a:t>
            </a: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 Thomas als bestuursvoorzitter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err="1" smtClean="0"/>
              <a:t>Arnd</a:t>
            </a:r>
            <a:r>
              <a:rPr lang="nl-NL" sz="2400" dirty="0"/>
              <a:t> </a:t>
            </a:r>
            <a:r>
              <a:rPr lang="nl-NL" sz="2400" dirty="0" smtClean="0"/>
              <a:t>blijft aan als bestuurslid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Ed </a:t>
            </a:r>
            <a:r>
              <a:rPr lang="nl-NL" sz="2400" dirty="0" err="1" smtClean="0"/>
              <a:t>d’Hooghe</a:t>
            </a:r>
            <a:r>
              <a:rPr lang="nl-NL" sz="2400" dirty="0" smtClean="0"/>
              <a:t> beoogde nieuwe voorzitter </a:t>
            </a:r>
            <a:endParaRPr lang="nl-NL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Pierre Taalman </a:t>
            </a:r>
            <a:r>
              <a:rPr lang="nl-NL" sz="2400" dirty="0" err="1" smtClean="0"/>
              <a:t>vice-voorzitter</a:t>
            </a:r>
            <a:endParaRPr lang="nl-NL" sz="2400" dirty="0"/>
          </a:p>
          <a:p>
            <a:endParaRPr lang="nl-NL" sz="2400" dirty="0" smtClean="0"/>
          </a:p>
          <a:p>
            <a:r>
              <a:rPr lang="nl-NL" sz="2400" dirty="0"/>
              <a:t>m</a:t>
            </a:r>
            <a:r>
              <a:rPr lang="nl-NL" sz="2400" dirty="0" smtClean="0"/>
              <a:t>aar vooral…….</a:t>
            </a:r>
          </a:p>
          <a:p>
            <a:endParaRPr lang="nl-NL" sz="2400" dirty="0"/>
          </a:p>
          <a:p>
            <a:endParaRPr lang="en-US" sz="24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7257" y="393002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52" y="5759548"/>
            <a:ext cx="4424206" cy="7210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526" y="275709"/>
            <a:ext cx="11013019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Welke Financiële risico’s loopt </a:t>
            </a:r>
            <a:r>
              <a:rPr lang="nl-NL" b="1" dirty="0" err="1" smtClean="0">
                <a:solidFill>
                  <a:schemeClr val="tx2">
                    <a:lumMod val="50000"/>
                  </a:schemeClr>
                </a:solidFill>
              </a:rPr>
              <a:t>SDPf</a:t>
            </a: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?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526" y="1464062"/>
            <a:ext cx="8404747" cy="4958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300" b="1" dirty="0" smtClean="0"/>
              <a:t>S1: Rente risico</a:t>
            </a:r>
          </a:p>
          <a:p>
            <a:pPr marL="0" indent="0">
              <a:buNone/>
            </a:pPr>
            <a:r>
              <a:rPr lang="nl-NL" sz="1300" b="1" dirty="0" smtClean="0"/>
              <a:t>S2: Zakelijke waarden risico</a:t>
            </a:r>
          </a:p>
          <a:p>
            <a:pPr marL="0" indent="0">
              <a:buNone/>
            </a:pPr>
            <a:r>
              <a:rPr lang="nl-NL" sz="1300" b="1" dirty="0" smtClean="0"/>
              <a:t>S3: Valuta risico</a:t>
            </a:r>
            <a:r>
              <a:rPr lang="nl-NL" sz="1300" b="1" dirty="0"/>
              <a:t> </a:t>
            </a:r>
            <a:endParaRPr lang="nl-NL" sz="1300" b="1" dirty="0" smtClean="0"/>
          </a:p>
          <a:p>
            <a:pPr marL="0" indent="0">
              <a:buNone/>
            </a:pPr>
            <a:r>
              <a:rPr lang="nl-NL" sz="1300" b="1" dirty="0" smtClean="0"/>
              <a:t>S4: Grondstoffen risico </a:t>
            </a:r>
          </a:p>
          <a:p>
            <a:pPr marL="0" indent="0">
              <a:buNone/>
            </a:pPr>
            <a:r>
              <a:rPr lang="nl-NL" sz="1300" b="1" dirty="0" smtClean="0"/>
              <a:t>S5: Krediet risico</a:t>
            </a:r>
          </a:p>
          <a:p>
            <a:pPr marL="0" indent="0">
              <a:buNone/>
            </a:pPr>
            <a:r>
              <a:rPr lang="nl-NL" sz="1300" b="1" dirty="0" smtClean="0"/>
              <a:t>S6: Verzekeringstechnisch risico</a:t>
            </a:r>
          </a:p>
          <a:p>
            <a:pPr marL="0" indent="0">
              <a:buNone/>
            </a:pPr>
            <a:r>
              <a:rPr lang="nl-NL" sz="1300" b="1" dirty="0" smtClean="0"/>
              <a:t>S7:</a:t>
            </a:r>
            <a:r>
              <a:rPr lang="nl-NL" sz="1300" b="1" dirty="0"/>
              <a:t> </a:t>
            </a:r>
            <a:r>
              <a:rPr lang="nl-NL" sz="1300" b="1" dirty="0" err="1" smtClean="0"/>
              <a:t>Liquiditeits</a:t>
            </a:r>
            <a:r>
              <a:rPr lang="nl-NL" sz="1300" b="1" dirty="0" smtClean="0"/>
              <a:t> risico</a:t>
            </a:r>
          </a:p>
          <a:p>
            <a:pPr marL="0" indent="0">
              <a:buNone/>
            </a:pPr>
            <a:r>
              <a:rPr lang="nl-NL" sz="1300" b="1" dirty="0" smtClean="0"/>
              <a:t>S8: Concentratie risico</a:t>
            </a:r>
          </a:p>
          <a:p>
            <a:pPr marL="0" indent="0">
              <a:buNone/>
            </a:pPr>
            <a:r>
              <a:rPr lang="nl-NL" sz="1300" b="1" dirty="0" smtClean="0"/>
              <a:t>S9: Operationeel risico</a:t>
            </a:r>
          </a:p>
          <a:p>
            <a:pPr marL="0" indent="0">
              <a:buNone/>
            </a:pPr>
            <a:r>
              <a:rPr lang="nl-NL" sz="1300" b="1" dirty="0" smtClean="0"/>
              <a:t>S10: Actief beheer risico</a:t>
            </a:r>
          </a:p>
          <a:p>
            <a:pPr marL="0" indent="0">
              <a:buNone/>
            </a:pPr>
            <a:endParaRPr lang="nl-NL" sz="3600" b="1" dirty="0" smtClean="0"/>
          </a:p>
          <a:p>
            <a:pPr marL="0" indent="0">
              <a:buNone/>
            </a:pPr>
            <a:endParaRPr lang="nl-NL" sz="3600" b="1" dirty="0"/>
          </a:p>
          <a:p>
            <a:endParaRPr lang="nl-NL" dirty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1" name="Grafiek 10"/>
          <p:cNvGraphicFramePr/>
          <p:nvPr>
            <p:extLst>
              <p:ext uri="{D42A27DB-BD31-4B8C-83A1-F6EECF244321}">
                <p14:modId xmlns:p14="http://schemas.microsoft.com/office/powerpoint/2010/main" val="1654359597"/>
              </p:ext>
            </p:extLst>
          </p:nvPr>
        </p:nvGraphicFramePr>
        <p:xfrm>
          <a:off x="4616357" y="2045252"/>
          <a:ext cx="6219504" cy="4003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hthoek 12"/>
          <p:cNvSpPr/>
          <p:nvPr/>
        </p:nvSpPr>
        <p:spPr>
          <a:xfrm rot="5400000">
            <a:off x="2201624" y="3946656"/>
            <a:ext cx="691591" cy="4394536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ebogen pijl 7"/>
          <p:cNvSpPr/>
          <p:nvPr/>
        </p:nvSpPr>
        <p:spPr>
          <a:xfrm>
            <a:off x="3422859" y="3713435"/>
            <a:ext cx="985040" cy="2017828"/>
          </a:xfrm>
          <a:prstGeom prst="ben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795171" y="5380993"/>
            <a:ext cx="469555" cy="378295"/>
          </a:xfrm>
          <a:prstGeom prst="down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0911" y="365530"/>
            <a:ext cx="1255885" cy="127417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9855201" y="5803027"/>
            <a:ext cx="22060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aseline="30000" dirty="0" smtClean="0"/>
              <a:t>* </a:t>
            </a:r>
            <a:r>
              <a:rPr lang="nl-NL" sz="1000" dirty="0" smtClean="0"/>
              <a:t>Gebaseerd op actuele beleggingsmix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48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3407" y="338303"/>
            <a:ext cx="978408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Aanpassing Strategische Allocatie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60557" y="1784469"/>
            <a:ext cx="10363662" cy="4525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b="1" dirty="0" smtClean="0"/>
          </a:p>
          <a:p>
            <a:pPr marL="0" indent="0">
              <a:buNone/>
            </a:pPr>
            <a:endParaRPr lang="nl-NL" sz="3600" b="1" dirty="0"/>
          </a:p>
          <a:p>
            <a:endParaRPr lang="nl-NL" dirty="0"/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9150"/>
              </p:ext>
            </p:extLst>
          </p:nvPr>
        </p:nvGraphicFramePr>
        <p:xfrm>
          <a:off x="1142018" y="2703955"/>
          <a:ext cx="10304177" cy="1891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479"/>
                <a:gridCol w="1975939"/>
                <a:gridCol w="2052494"/>
                <a:gridCol w="2092265"/>
              </a:tblGrid>
              <a:tr h="5791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Strategische asset allocatie 2020</a:t>
                      </a:r>
                      <a:endParaRPr lang="en-US" sz="16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Strategische asset allocatie 2019</a:t>
                      </a:r>
                      <a:endParaRPr lang="en-US" sz="16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Strategische</a:t>
                      </a:r>
                      <a:r>
                        <a:rPr lang="nl-NL" sz="1600" baseline="0" dirty="0" smtClean="0"/>
                        <a:t> asset</a:t>
                      </a:r>
                      <a:r>
                        <a:rPr lang="nl-NL" sz="1600" dirty="0" smtClean="0"/>
                        <a:t> allocatie 2018</a:t>
                      </a:r>
                      <a:endParaRPr lang="en-US" sz="1600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Vastrentende waarden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76</a:t>
                      </a:r>
                      <a:r>
                        <a:rPr lang="en-US" sz="1600" b="1" dirty="0" smtClean="0"/>
                        <a:t>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67%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61%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73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/>
                        <a:t>Aandelen</a:t>
                      </a:r>
                      <a:r>
                        <a:rPr lang="nl-NL" sz="1800" b="1" baseline="0" dirty="0" smtClean="0"/>
                        <a:t> en alternatieve investeringen</a:t>
                      </a:r>
                      <a:endParaRPr lang="en-US" sz="1800" b="1" dirty="0" smtClean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24%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33%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39%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4735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/>
                        <a:t>Afdekking rente risico</a:t>
                      </a:r>
                      <a:endParaRPr lang="en-US" sz="1800" b="1" dirty="0" smtClean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85%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75%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b="1" dirty="0" smtClean="0"/>
                        <a:t>75%</a:t>
                      </a:r>
                      <a:endParaRPr lang="en-US" sz="16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>
            <a:off x="5371703" y="3341545"/>
            <a:ext cx="1864486" cy="1241093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38303"/>
            <a:ext cx="1255885" cy="1274174"/>
          </a:xfrm>
          <a:prstGeom prst="rect">
            <a:avLst/>
          </a:prstGeom>
        </p:spPr>
      </p:pic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83414"/>
              </p:ext>
            </p:extLst>
          </p:nvPr>
        </p:nvGraphicFramePr>
        <p:xfrm>
          <a:off x="1161699" y="5477974"/>
          <a:ext cx="1028449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759"/>
                <a:gridCol w="1883742"/>
                <a:gridCol w="2064268"/>
                <a:gridCol w="206672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tx2"/>
                          </a:solidFill>
                        </a:rPr>
                        <a:t>Strategisch</a:t>
                      </a:r>
                      <a:r>
                        <a:rPr lang="nl-NL" sz="28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</a:p>
                    <a:p>
                      <a:r>
                        <a:rPr lang="nl-NL" sz="2800" baseline="0" dirty="0" smtClean="0">
                          <a:solidFill>
                            <a:schemeClr val="tx2"/>
                          </a:solidFill>
                        </a:rPr>
                        <a:t>Vereist Eigen Vermogen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12%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15%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17%</a:t>
                      </a:r>
                      <a:endParaRPr lang="en-US" sz="2800" dirty="0"/>
                    </a:p>
                  </a:txBody>
                  <a:tcPr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PIJL-OMLAAG 10"/>
          <p:cNvSpPr/>
          <p:nvPr/>
        </p:nvSpPr>
        <p:spPr>
          <a:xfrm>
            <a:off x="5876179" y="4683320"/>
            <a:ext cx="855533" cy="707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JL-OMLAAG 11"/>
          <p:cNvSpPr/>
          <p:nvPr/>
        </p:nvSpPr>
        <p:spPr>
          <a:xfrm>
            <a:off x="7877949" y="4683319"/>
            <a:ext cx="855533" cy="707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JL-OMLAAG 12"/>
          <p:cNvSpPr/>
          <p:nvPr/>
        </p:nvSpPr>
        <p:spPr>
          <a:xfrm>
            <a:off x="9879720" y="4664264"/>
            <a:ext cx="855533" cy="7072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8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9409" y="308834"/>
            <a:ext cx="978408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Actualiteiten in de pensioenwereld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1" name="Grafiek 10"/>
          <p:cNvGraphicFramePr/>
          <p:nvPr>
            <p:extLst/>
          </p:nvPr>
        </p:nvGraphicFramePr>
        <p:xfrm>
          <a:off x="4887290" y="2522881"/>
          <a:ext cx="565996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076837" y="1985450"/>
            <a:ext cx="1026061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  <a:t>Parameter Commissie </a:t>
            </a:r>
            <a:b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(‘Commissie </a:t>
            </a:r>
            <a:r>
              <a:rPr lang="nl-NL" sz="2400" dirty="0" err="1" smtClean="0">
                <a:solidFill>
                  <a:schemeClr val="tx2">
                    <a:lumMod val="90000"/>
                  </a:schemeClr>
                </a:solidFill>
              </a:rPr>
              <a:t>Dijsselbloem</a:t>
            </a: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’)</a:t>
            </a:r>
          </a:p>
          <a:p>
            <a:pPr lvl="4"/>
            <a:endParaRPr lang="nl-NL" sz="3600" dirty="0" smtClean="0"/>
          </a:p>
          <a:p>
            <a:pPr marL="2571750" lvl="4" indent="-742950">
              <a:buFont typeface="+mj-lt"/>
              <a:buAutoNum type="arabicPeriod"/>
            </a:pP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Ultimate Forward </a:t>
            </a:r>
            <a:r>
              <a:rPr lang="nl-NL" sz="2400" dirty="0" err="1" smtClean="0">
                <a:solidFill>
                  <a:schemeClr val="tx2">
                    <a:lumMod val="90000"/>
                  </a:schemeClr>
                </a:solidFill>
              </a:rPr>
              <a:t>Rate</a:t>
            </a: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 (UFR) methodologie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dirty="0" smtClean="0"/>
              <a:t>Nieuwe UFR curve ligt dichter bij actuele markt rente </a:t>
            </a:r>
            <a:br>
              <a:rPr lang="nl-NL" dirty="0" smtClean="0"/>
            </a:br>
            <a:r>
              <a:rPr lang="nl-NL" dirty="0" smtClean="0"/>
              <a:t>Impact op dekkingsgraad en premie</a:t>
            </a:r>
          </a:p>
          <a:p>
            <a:pPr marL="3028950" lvl="5" indent="-742950">
              <a:buFont typeface="+mj-lt"/>
              <a:buAutoNum type="arabicPeriod"/>
            </a:pPr>
            <a:endParaRPr lang="nl-NL" sz="2400" dirty="0" smtClean="0"/>
          </a:p>
          <a:p>
            <a:pPr marL="2571750" lvl="4" indent="-742950">
              <a:buFont typeface="+mj-lt"/>
              <a:buAutoNum type="arabicPeriod"/>
            </a:pPr>
            <a:r>
              <a:rPr lang="nl-NL" sz="2400" dirty="0" smtClean="0">
                <a:solidFill>
                  <a:schemeClr val="tx2">
                    <a:lumMod val="90000"/>
                  </a:schemeClr>
                </a:solidFill>
              </a:rPr>
              <a:t>Lagere rendementsverwachtingen voor de toekomst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dirty="0" smtClean="0"/>
              <a:t>Impact op o.a. herstelplannen en premieberekening</a:t>
            </a:r>
          </a:p>
          <a:p>
            <a:pPr lvl="1"/>
            <a:r>
              <a:rPr lang="nl-NL" sz="3600" dirty="0"/>
              <a:t> </a:t>
            </a:r>
            <a:r>
              <a:rPr lang="nl-NL" sz="3600" dirty="0" smtClean="0"/>
              <a:t>				</a:t>
            </a:r>
          </a:p>
          <a:p>
            <a:pPr lvl="1" algn="ctr"/>
            <a:r>
              <a:rPr lang="nl-NL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Invoering 1 januari 2021</a:t>
            </a:r>
          </a:p>
          <a:p>
            <a:pPr marL="1200150" lvl="1" indent="-742950">
              <a:buFont typeface="+mj-lt"/>
              <a:buAutoNum type="arabicPeriod"/>
            </a:pPr>
            <a:endParaRPr lang="nl-NL" sz="3600" dirty="0"/>
          </a:p>
          <a:p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en-US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770" y="424264"/>
            <a:ext cx="1255771" cy="127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4729" y="278616"/>
            <a:ext cx="978408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Actualiteiten in de pensioenwereld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1" name="Grafiek 10"/>
          <p:cNvGraphicFramePr/>
          <p:nvPr>
            <p:extLst/>
          </p:nvPr>
        </p:nvGraphicFramePr>
        <p:xfrm>
          <a:off x="4887290" y="2522881"/>
          <a:ext cx="565996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286643" y="1887838"/>
            <a:ext cx="1026061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  <a:t>Nieuw Pensioen Akkoord</a:t>
            </a:r>
          </a:p>
          <a:p>
            <a:endParaRPr lang="nl-NL" sz="36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Vertraging in verhoging van AOW leeftijd</a:t>
            </a:r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Afschaffing doorsnee systematiek</a:t>
            </a:r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Hoogte premie is leidend voor de pensioenopbouw </a:t>
            </a:r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Mogelijkheid voor 10% afkoop bij pensionering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‘Zware beroepen’ regeling</a:t>
            </a:r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Verplichte arbeidsongeschiktheid verzekering ZZP-</a:t>
            </a:r>
            <a:r>
              <a:rPr lang="nl-NL" sz="2400" dirty="0" err="1" smtClean="0"/>
              <a:t>ers</a:t>
            </a:r>
            <a:endParaRPr lang="nl-NL" sz="2400" dirty="0" smtClean="0"/>
          </a:p>
          <a:p>
            <a:pPr marL="1200150" lvl="1" indent="-742950">
              <a:buFont typeface="+mj-lt"/>
              <a:buAutoNum type="arabicPeriod"/>
            </a:pPr>
            <a:r>
              <a:rPr lang="nl-NL" sz="2400" dirty="0" smtClean="0"/>
              <a:t>Standaardisatie pensioen bij overlijden en arbeidsongeschiktheid </a:t>
            </a:r>
          </a:p>
          <a:p>
            <a:pPr lvl="1" algn="ctr"/>
            <a:r>
              <a:rPr lang="nl-NL" sz="2000" dirty="0"/>
              <a:t> </a:t>
            </a:r>
            <a:r>
              <a:rPr lang="nl-NL" sz="2000" dirty="0" smtClean="0"/>
              <a:t>				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  <a:t>Invoering 1 januari 2022</a:t>
            </a:r>
          </a:p>
          <a:p>
            <a:pPr marL="1200150" lvl="1" indent="-742950">
              <a:buFont typeface="+mj-lt"/>
              <a:buAutoNum type="arabicPeriod"/>
            </a:pPr>
            <a:endParaRPr lang="nl-NL" sz="3600" dirty="0"/>
          </a:p>
          <a:p>
            <a:endParaRPr lang="nl-NL" sz="2400" dirty="0" smtClean="0"/>
          </a:p>
          <a:p>
            <a:endParaRPr lang="nl-NL" sz="2400" dirty="0"/>
          </a:p>
          <a:p>
            <a:endParaRPr lang="nl-NL" sz="2400" dirty="0" smtClean="0"/>
          </a:p>
          <a:p>
            <a:endParaRPr lang="en-US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911" y="278616"/>
            <a:ext cx="1383912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5598" y="326398"/>
            <a:ext cx="639942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Vooruitzicht op 2020 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VDG </a:t>
            </a:r>
            <a:r>
              <a:rPr lang="en-US" dirty="0" err="1" smtClean="0"/>
              <a:t>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graphicFrame>
        <p:nvGraphicFramePr>
          <p:cNvPr id="11" name="Grafiek 10"/>
          <p:cNvGraphicFramePr/>
          <p:nvPr>
            <p:extLst/>
          </p:nvPr>
        </p:nvGraphicFramePr>
        <p:xfrm>
          <a:off x="4887290" y="2522881"/>
          <a:ext cx="5659967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420581" y="2154785"/>
            <a:ext cx="102606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  <a:t>De verwachting is, dat……..</a:t>
            </a:r>
          </a:p>
          <a:p>
            <a:pPr lvl="1"/>
            <a:endParaRPr lang="nl-NL" sz="3600" dirty="0"/>
          </a:p>
          <a:p>
            <a:pPr lvl="1"/>
            <a:r>
              <a:rPr lang="nl-NL" sz="2400" dirty="0" smtClean="0"/>
              <a:t>….</a:t>
            </a:r>
            <a:r>
              <a:rPr lang="nl-NL" sz="3600" dirty="0" smtClean="0"/>
              <a:t> </a:t>
            </a:r>
            <a:r>
              <a:rPr lang="nl-NL" sz="2400" dirty="0"/>
              <a:t>d</a:t>
            </a:r>
            <a:r>
              <a:rPr lang="nl-NL" sz="2400" dirty="0" smtClean="0"/>
              <a:t>e rente langere termijn laag blijft</a:t>
            </a:r>
          </a:p>
          <a:p>
            <a:pPr lvl="1"/>
            <a:r>
              <a:rPr lang="nl-NL" sz="2400" dirty="0" smtClean="0"/>
              <a:t>…. </a:t>
            </a:r>
            <a:r>
              <a:rPr lang="nl-NL" sz="2400" dirty="0"/>
              <a:t>h</a:t>
            </a:r>
            <a:r>
              <a:rPr lang="nl-NL" sz="2400" dirty="0" smtClean="0"/>
              <a:t>et rendement op de portfolio lager zal worden</a:t>
            </a:r>
            <a:endParaRPr lang="nl-NL" sz="2400" dirty="0"/>
          </a:p>
          <a:p>
            <a:pPr lvl="1"/>
            <a:r>
              <a:rPr lang="nl-NL" sz="2400" dirty="0" smtClean="0"/>
              <a:t>…. </a:t>
            </a:r>
            <a:r>
              <a:rPr lang="nl-NL" sz="2400" dirty="0"/>
              <a:t>i</a:t>
            </a:r>
            <a:r>
              <a:rPr lang="nl-NL" sz="2400" dirty="0" smtClean="0"/>
              <a:t>mplementatie </a:t>
            </a:r>
            <a:r>
              <a:rPr lang="nl-NL" sz="2400" dirty="0"/>
              <a:t>van het nieuwe Pensioen Akkoord </a:t>
            </a:r>
            <a:r>
              <a:rPr lang="nl-NL" sz="2400" dirty="0" smtClean="0"/>
              <a:t>en </a:t>
            </a:r>
            <a:r>
              <a:rPr lang="nl-NL" sz="2400" dirty="0"/>
              <a:t>de impact </a:t>
            </a:r>
            <a:r>
              <a:rPr lang="nl-NL" sz="2400" dirty="0" smtClean="0"/>
              <a:t>daarvan</a:t>
            </a:r>
            <a:br>
              <a:rPr lang="nl-NL" sz="2400" dirty="0" smtClean="0"/>
            </a:br>
            <a:r>
              <a:rPr lang="nl-NL" sz="2400" dirty="0" smtClean="0"/>
              <a:t>      op </a:t>
            </a:r>
            <a:r>
              <a:rPr lang="nl-NL" sz="2400" dirty="0" err="1"/>
              <a:t>SDPf</a:t>
            </a:r>
            <a:r>
              <a:rPr lang="nl-NL" sz="2400" dirty="0"/>
              <a:t> </a:t>
            </a:r>
            <a:r>
              <a:rPr lang="nl-NL" sz="2400" dirty="0" smtClean="0"/>
              <a:t>de </a:t>
            </a:r>
            <a:r>
              <a:rPr lang="nl-NL" sz="2400" dirty="0" err="1" smtClean="0"/>
              <a:t>bestuursagenda</a:t>
            </a:r>
            <a:r>
              <a:rPr lang="nl-NL" sz="2400" dirty="0"/>
              <a:t> </a:t>
            </a:r>
            <a:r>
              <a:rPr lang="nl-NL" sz="2400" dirty="0" smtClean="0"/>
              <a:t>in 2020-2021 zal domineren</a:t>
            </a:r>
          </a:p>
          <a:p>
            <a:pPr lvl="1"/>
            <a:endParaRPr lang="nl-NL" sz="1600" dirty="0"/>
          </a:p>
          <a:p>
            <a:r>
              <a:rPr lang="nl-NL" sz="3600" dirty="0" smtClean="0">
                <a:solidFill>
                  <a:schemeClr val="tx2">
                    <a:lumMod val="90000"/>
                  </a:schemeClr>
                </a:solidFill>
              </a:rPr>
              <a:t>M.a.w. ….. het blijven woelige tijden</a:t>
            </a:r>
          </a:p>
          <a:p>
            <a:endParaRPr lang="en-US" sz="24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57" y="264903"/>
            <a:ext cx="1383557" cy="141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3572" y="2166364"/>
            <a:ext cx="10143752" cy="1739347"/>
          </a:xfrm>
        </p:spPr>
        <p:txBody>
          <a:bodyPr>
            <a:normAutofit/>
          </a:bodyPr>
          <a:lstStyle/>
          <a:p>
            <a:r>
              <a:rPr lang="nl-NL" sz="4800" b="1" dirty="0" smtClean="0">
                <a:solidFill>
                  <a:schemeClr val="tx2">
                    <a:lumMod val="50000"/>
                  </a:schemeClr>
                </a:solidFill>
              </a:rPr>
              <a:t>Dank u voor uw aandacht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6397" y="4978435"/>
            <a:ext cx="6870700" cy="833983"/>
          </a:xfrm>
        </p:spPr>
        <p:txBody>
          <a:bodyPr>
            <a:normAutofit/>
          </a:bodyPr>
          <a:lstStyle/>
          <a:p>
            <a:r>
              <a:rPr lang="nl-NL" sz="3600" b="1" dirty="0" smtClean="0">
                <a:solidFill>
                  <a:schemeClr val="tx2">
                    <a:lumMod val="90000"/>
                  </a:schemeClr>
                </a:solidFill>
              </a:rPr>
              <a:t>Vragen?</a:t>
            </a:r>
            <a:endParaRPr lang="en-US" sz="36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4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Inhoud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5332" y="2409622"/>
            <a:ext cx="9784080" cy="308855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Bestuurssamenstelling en organisatie</a:t>
            </a:r>
          </a:p>
          <a:p>
            <a:r>
              <a:rPr lang="nl-NL" sz="4000" dirty="0" smtClean="0"/>
              <a:t>Kerncijfers over 2019</a:t>
            </a:r>
            <a:endParaRPr lang="nl-NL" sz="2400" dirty="0" smtClean="0"/>
          </a:p>
          <a:p>
            <a:r>
              <a:rPr lang="nl-NL" sz="4000" dirty="0" smtClean="0"/>
              <a:t>Ontwikkelingen bij </a:t>
            </a:r>
            <a:r>
              <a:rPr lang="nl-NL" sz="4000" dirty="0" err="1" smtClean="0"/>
              <a:t>SDPf</a:t>
            </a:r>
            <a:endParaRPr lang="nl-NL" sz="4000" dirty="0" smtClean="0"/>
          </a:p>
          <a:p>
            <a:r>
              <a:rPr lang="nl-NL" sz="4000" dirty="0" smtClean="0"/>
              <a:t>Actualiteiten in de Pensioenwereld</a:t>
            </a:r>
          </a:p>
          <a:p>
            <a:pPr lvl="4"/>
            <a:endParaRPr lang="en-US" sz="2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0911" y="306296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32200"/>
            <a:ext cx="1255885" cy="1274174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4522" y="2498194"/>
            <a:ext cx="10490086" cy="24700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chemeClr val="tx2">
                    <a:lumMod val="90000"/>
                  </a:schemeClr>
                </a:solidFill>
              </a:rPr>
              <a:t>De Stichting Dow Pensioenfonds is een krimpend of ‘half open’ (sinds 2014), middelgroot </a:t>
            </a:r>
            <a:r>
              <a:rPr lang="nl-NL" sz="4800" b="1" dirty="0" err="1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nl-NL" sz="4000" dirty="0" err="1" smtClean="0">
                <a:solidFill>
                  <a:schemeClr val="tx2">
                    <a:lumMod val="90000"/>
                  </a:schemeClr>
                </a:solidFill>
              </a:rPr>
              <a:t>ndernemings</a:t>
            </a:r>
            <a:r>
              <a:rPr lang="nl-NL" sz="4800" b="1" dirty="0" err="1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nl-NL" sz="4000" dirty="0" err="1" smtClean="0">
                <a:solidFill>
                  <a:schemeClr val="tx2">
                    <a:lumMod val="90000"/>
                  </a:schemeClr>
                </a:solidFill>
              </a:rPr>
              <a:t>ensioen</a:t>
            </a:r>
            <a:r>
              <a:rPr lang="nl-NL" sz="4800" b="1" dirty="0" err="1" smtClean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nl-NL" sz="4000" dirty="0" err="1" smtClean="0">
                <a:solidFill>
                  <a:schemeClr val="tx2">
                    <a:lumMod val="90000"/>
                  </a:schemeClr>
                </a:solidFill>
              </a:rPr>
              <a:t>onds</a:t>
            </a:r>
            <a:endParaRPr lang="nl-NL" sz="40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nl-NL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VDG </a:t>
            </a:r>
            <a:r>
              <a:rPr lang="en-US" dirty="0" err="1" smtClean="0"/>
              <a:t>Jaarvergadering</a:t>
            </a:r>
            <a:endParaRPr lang="en-US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596822" y="2054194"/>
            <a:ext cx="4595747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nl-NL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0" y="309207"/>
            <a:ext cx="9783763" cy="1508125"/>
          </a:xfrm>
        </p:spPr>
        <p:txBody>
          <a:bodyPr>
            <a:normAutofit/>
          </a:bodyPr>
          <a:lstStyle/>
          <a:p>
            <a:r>
              <a:rPr lang="nl-NL" sz="4800" b="1" dirty="0" smtClean="0">
                <a:solidFill>
                  <a:schemeClr val="tx2">
                    <a:lumMod val="50000"/>
                  </a:schemeClr>
                </a:solidFill>
              </a:rPr>
              <a:t>Stichting Dow pensioenfonds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266" y="294831"/>
            <a:ext cx="9784080" cy="1508760"/>
          </a:xfrm>
        </p:spPr>
        <p:txBody>
          <a:bodyPr/>
          <a:lstStyle/>
          <a:p>
            <a:r>
              <a:rPr lang="nl-NL" b="1" dirty="0" err="1" smtClean="0">
                <a:solidFill>
                  <a:schemeClr val="tx2">
                    <a:lumMod val="50000"/>
                  </a:schemeClr>
                </a:solidFill>
              </a:rPr>
              <a:t>bESTUURSSAMENSTELLING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2918" y="2688258"/>
            <a:ext cx="4208917" cy="352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smtClean="0">
                <a:solidFill>
                  <a:schemeClr val="tx2">
                    <a:lumMod val="90000"/>
                  </a:schemeClr>
                </a:solidFill>
              </a:rPr>
              <a:t>Namens de werkgever</a:t>
            </a:r>
            <a:endParaRPr lang="nl-NL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nl-NL" dirty="0" err="1" smtClean="0"/>
              <a:t>Arnd</a:t>
            </a:r>
            <a:r>
              <a:rPr lang="nl-NL" dirty="0" smtClean="0"/>
              <a:t> Thomas </a:t>
            </a:r>
            <a:r>
              <a:rPr lang="nl-NL" dirty="0"/>
              <a:t>	</a:t>
            </a:r>
            <a:r>
              <a:rPr lang="nl-NL" sz="1200" dirty="0" smtClean="0"/>
              <a:t>- </a:t>
            </a:r>
            <a:r>
              <a:rPr lang="nl-NL" sz="1400" dirty="0" smtClean="0"/>
              <a:t>voorzitter</a:t>
            </a:r>
          </a:p>
          <a:p>
            <a:pPr marL="0" indent="0">
              <a:buNone/>
            </a:pPr>
            <a:r>
              <a:rPr lang="nl-NL" dirty="0" smtClean="0"/>
              <a:t>Ed </a:t>
            </a:r>
            <a:r>
              <a:rPr lang="nl-NL" dirty="0" err="1" smtClean="0"/>
              <a:t>d’Hooghe</a:t>
            </a:r>
            <a:r>
              <a:rPr lang="nl-NL" dirty="0" smtClean="0"/>
              <a:t>	</a:t>
            </a:r>
            <a:r>
              <a:rPr lang="nl-NL" sz="1200" dirty="0" smtClean="0"/>
              <a:t>- </a:t>
            </a:r>
            <a:r>
              <a:rPr lang="nl-NL" sz="1400" dirty="0" err="1" smtClean="0"/>
              <a:t>vice</a:t>
            </a:r>
            <a:r>
              <a:rPr lang="nl-NL" sz="1400" dirty="0" err="1"/>
              <a:t>-</a:t>
            </a:r>
            <a:r>
              <a:rPr lang="nl-NL" sz="1400" dirty="0" err="1" smtClean="0"/>
              <a:t>voorzitter</a:t>
            </a:r>
            <a:endParaRPr lang="nl-NL" sz="1400" dirty="0" smtClean="0"/>
          </a:p>
          <a:p>
            <a:pPr marL="0" indent="0">
              <a:buNone/>
            </a:pPr>
            <a:r>
              <a:rPr lang="nl-NL" dirty="0" smtClean="0"/>
              <a:t>Pierre Taalman</a:t>
            </a:r>
          </a:p>
          <a:p>
            <a:pPr marL="0" indent="0">
              <a:buNone/>
            </a:pPr>
            <a:r>
              <a:rPr lang="nl-NL" dirty="0" smtClean="0"/>
              <a:t>Caroline Van Eecke</a:t>
            </a:r>
          </a:p>
          <a:p>
            <a:pPr marL="0" indent="0">
              <a:buNone/>
            </a:pPr>
            <a:r>
              <a:rPr lang="nl-NL" dirty="0" err="1" smtClean="0"/>
              <a:t>Ahmet</a:t>
            </a:r>
            <a:r>
              <a:rPr lang="nl-NL" dirty="0" smtClean="0"/>
              <a:t> </a:t>
            </a:r>
            <a:r>
              <a:rPr lang="nl-NL" dirty="0" err="1" smtClean="0"/>
              <a:t>Gokcen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19 maart 2020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VDG </a:t>
            </a:r>
            <a:r>
              <a:rPr lang="en-US" dirty="0" err="1" smtClean="0"/>
              <a:t>Jaarvergadering</a:t>
            </a:r>
            <a:endParaRPr lang="en-US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883509" y="2688258"/>
            <a:ext cx="4642640" cy="33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l-NL" sz="3200" dirty="0" smtClean="0">
                <a:solidFill>
                  <a:schemeClr val="tx2">
                    <a:lumMod val="90000"/>
                  </a:schemeClr>
                </a:solidFill>
              </a:rPr>
              <a:t>Namens de werknemer</a:t>
            </a:r>
            <a:endParaRPr lang="nl-NL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nl-NL" dirty="0" err="1" smtClean="0"/>
              <a:t>Berto</a:t>
            </a:r>
            <a:r>
              <a:rPr lang="nl-NL" dirty="0" smtClean="0"/>
              <a:t> Kroes</a:t>
            </a:r>
          </a:p>
          <a:p>
            <a:pPr marL="0" indent="0">
              <a:buFont typeface="Wingdings" pitchFamily="2" charset="2"/>
              <a:buNone/>
            </a:pPr>
            <a:r>
              <a:rPr lang="nl-NL" dirty="0" smtClean="0"/>
              <a:t>Tonie Raemdonck</a:t>
            </a:r>
          </a:p>
          <a:p>
            <a:pPr marL="0" indent="0">
              <a:buFont typeface="Wingdings" pitchFamily="2" charset="2"/>
              <a:buNone/>
            </a:pPr>
            <a:r>
              <a:rPr lang="nl-NL" dirty="0" smtClean="0"/>
              <a:t>Michael Merckx</a:t>
            </a:r>
          </a:p>
          <a:p>
            <a:pPr marL="0" indent="0">
              <a:buFont typeface="Wingdings" pitchFamily="2" charset="2"/>
              <a:buNone/>
            </a:pPr>
            <a:r>
              <a:rPr lang="nl-NL" dirty="0" smtClean="0"/>
              <a:t>Jan Wolter Molster</a:t>
            </a:r>
          </a:p>
          <a:p>
            <a:pPr marL="0" indent="0">
              <a:buFont typeface="Wingdings" pitchFamily="2" charset="2"/>
              <a:buNone/>
            </a:pPr>
            <a:r>
              <a:rPr lang="nl-NL" dirty="0" smtClean="0"/>
              <a:t>Ad de Kok</a:t>
            </a:r>
            <a:endParaRPr lang="en-US" dirty="0"/>
          </a:p>
        </p:txBody>
      </p:sp>
      <p:sp>
        <p:nvSpPr>
          <p:cNvPr id="7" name="Rechteraccolade 6"/>
          <p:cNvSpPr/>
          <p:nvPr/>
        </p:nvSpPr>
        <p:spPr>
          <a:xfrm>
            <a:off x="9119620" y="3391452"/>
            <a:ext cx="341429" cy="1185188"/>
          </a:xfrm>
          <a:prstGeom prst="rightBrac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raccolade 7"/>
          <p:cNvSpPr/>
          <p:nvPr/>
        </p:nvSpPr>
        <p:spPr>
          <a:xfrm>
            <a:off x="9119620" y="4715660"/>
            <a:ext cx="270788" cy="769195"/>
          </a:xfrm>
          <a:prstGeom prst="rightBrac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kstvak 8"/>
          <p:cNvSpPr txBox="1"/>
          <p:nvPr/>
        </p:nvSpPr>
        <p:spPr>
          <a:xfrm>
            <a:off x="9430977" y="3830157"/>
            <a:ext cx="2280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Namens actieve deelnemers</a:t>
            </a:r>
            <a:endParaRPr lang="en-US" sz="1400" dirty="0"/>
          </a:p>
        </p:txBody>
      </p:sp>
      <p:sp>
        <p:nvSpPr>
          <p:cNvPr id="10" name="Tekstvak 9"/>
          <p:cNvSpPr txBox="1"/>
          <p:nvPr/>
        </p:nvSpPr>
        <p:spPr>
          <a:xfrm>
            <a:off x="9395790" y="4950021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Namens pensioengerechtigden</a:t>
            </a:r>
            <a:endParaRPr lang="en-US" sz="1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745577" y="6142666"/>
            <a:ext cx="3926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 smtClean="0">
                <a:cs typeface="Calibri" panose="020F0502020204030204" pitchFamily="34" charset="0"/>
              </a:rPr>
              <a:t>Lars Strijdonk </a:t>
            </a:r>
            <a:r>
              <a:rPr lang="nl-NL" dirty="0" smtClean="0"/>
              <a:t>– </a:t>
            </a:r>
            <a:r>
              <a:rPr lang="nl-NL" sz="1400" dirty="0"/>
              <a:t>B</a:t>
            </a:r>
            <a:r>
              <a:rPr lang="nl-NL" sz="1400" dirty="0" smtClean="0"/>
              <a:t>estuurssecretaris</a:t>
            </a:r>
            <a:br>
              <a:rPr lang="nl-NL" sz="1400" dirty="0" smtClean="0"/>
            </a:br>
            <a:r>
              <a:rPr lang="nl-NL" sz="1400" dirty="0" smtClean="0"/>
              <a:t>				Manager Pensioenbureau</a:t>
            </a:r>
            <a:endParaRPr lang="en-US" sz="1400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06296"/>
            <a:ext cx="1255885" cy="1274174"/>
          </a:xfrm>
          <a:prstGeom prst="rect">
            <a:avLst/>
          </a:prstGeom>
        </p:spPr>
      </p:pic>
      <p:sp>
        <p:nvSpPr>
          <p:cNvPr id="13" name="Tekstvak 12"/>
          <p:cNvSpPr txBox="1"/>
          <p:nvPr/>
        </p:nvSpPr>
        <p:spPr>
          <a:xfrm>
            <a:off x="1875893" y="1928676"/>
            <a:ext cx="8066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 err="1" smtClean="0"/>
              <a:t>SDPf</a:t>
            </a:r>
            <a:r>
              <a:rPr lang="nl-NL" sz="3600" dirty="0" smtClean="0"/>
              <a:t> bestuursmodel is een paritair 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70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3149" y="317333"/>
            <a:ext cx="9784080" cy="1508760"/>
          </a:xfrm>
        </p:spPr>
        <p:txBody>
          <a:bodyPr/>
          <a:lstStyle/>
          <a:p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Bestuursorganisatie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03075" y="3488847"/>
            <a:ext cx="4703399" cy="2470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Dagelijks bestuur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Beleggingscommissie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Communicatiecommissie</a:t>
            </a:r>
          </a:p>
          <a:p>
            <a:pPr marL="0" indent="0"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Trainingscommissie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VDG </a:t>
            </a:r>
            <a:r>
              <a:rPr lang="en-US" dirty="0" err="1" smtClean="0"/>
              <a:t>Jaarvergadering</a:t>
            </a:r>
            <a:endParaRPr lang="en-US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596822" y="2054194"/>
            <a:ext cx="4595747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nl-NL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06296"/>
            <a:ext cx="1255885" cy="1274174"/>
          </a:xfrm>
          <a:prstGeom prst="rect">
            <a:avLst/>
          </a:prstGeom>
        </p:spPr>
      </p:pic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6596822" y="3478777"/>
            <a:ext cx="4703399" cy="126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Jaarwerk team</a:t>
            </a:r>
          </a:p>
          <a:p>
            <a:pPr marL="0" indent="0">
              <a:buFont typeface="Wingdings" pitchFamily="2" charset="2"/>
              <a:buNone/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</a:rPr>
              <a:t>Documenten team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643612" y="1966847"/>
            <a:ext cx="1114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/>
              <a:t>Bestuursleden en bestuurssecretaris zijn (in wisselende samenstelling) lid van:</a:t>
            </a:r>
            <a:endParaRPr lang="en-US" sz="3600" dirty="0"/>
          </a:p>
        </p:txBody>
      </p:sp>
      <p:sp>
        <p:nvSpPr>
          <p:cNvPr id="15" name="Tekstvak 14"/>
          <p:cNvSpPr txBox="1"/>
          <p:nvPr/>
        </p:nvSpPr>
        <p:spPr>
          <a:xfrm>
            <a:off x="6596822" y="4832576"/>
            <a:ext cx="4782078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Specifieke rollen</a:t>
            </a:r>
          </a:p>
          <a:p>
            <a:endParaRPr lang="nl-NL" dirty="0"/>
          </a:p>
          <a:p>
            <a:r>
              <a:rPr lang="nl-NL" sz="2000" dirty="0" smtClean="0">
                <a:solidFill>
                  <a:schemeClr val="tx2">
                    <a:lumMod val="90000"/>
                  </a:schemeClr>
                </a:solidFill>
              </a:rPr>
              <a:t>IORP-II sleutelfunctie houder </a:t>
            </a:r>
            <a:r>
              <a:rPr lang="nl-NL" sz="2000" i="1" dirty="0">
                <a:solidFill>
                  <a:schemeClr val="tx2"/>
                </a:solidFill>
              </a:rPr>
              <a:t>I</a:t>
            </a:r>
            <a:r>
              <a:rPr lang="nl-NL" sz="2000" i="1" dirty="0" smtClean="0">
                <a:solidFill>
                  <a:schemeClr val="tx2"/>
                </a:solidFill>
              </a:rPr>
              <a:t>nterne </a:t>
            </a:r>
            <a:r>
              <a:rPr lang="nl-NL" sz="2000" i="1" dirty="0">
                <a:solidFill>
                  <a:schemeClr val="tx2"/>
                </a:solidFill>
              </a:rPr>
              <a:t>A</a:t>
            </a:r>
            <a:r>
              <a:rPr lang="nl-NL" sz="2000" i="1" dirty="0" smtClean="0">
                <a:solidFill>
                  <a:schemeClr val="tx2"/>
                </a:solidFill>
              </a:rPr>
              <a:t>udit</a:t>
            </a:r>
          </a:p>
          <a:p>
            <a:r>
              <a:rPr lang="nl-NL" sz="2000" dirty="0" smtClean="0">
                <a:solidFill>
                  <a:schemeClr val="tx2">
                    <a:lumMod val="90000"/>
                  </a:schemeClr>
                </a:solidFill>
              </a:rPr>
              <a:t>IORP-II sleutelfunctie houder </a:t>
            </a:r>
            <a:r>
              <a:rPr lang="nl-NL" sz="2000" i="1" dirty="0" smtClean="0">
                <a:solidFill>
                  <a:schemeClr val="tx2"/>
                </a:solidFill>
              </a:rPr>
              <a:t>Risicobeheer</a:t>
            </a:r>
            <a:endParaRPr lang="en-US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2266" y="275339"/>
            <a:ext cx="9784080" cy="1508760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aantal deelnemers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Tijdelijke aanduiding voor inhou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893243"/>
              </p:ext>
            </p:extLst>
          </p:nvPr>
        </p:nvGraphicFramePr>
        <p:xfrm>
          <a:off x="1842272" y="2282335"/>
          <a:ext cx="8288500" cy="327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435"/>
                <a:gridCol w="885696"/>
                <a:gridCol w="885696"/>
                <a:gridCol w="885696"/>
                <a:gridCol w="781497"/>
                <a:gridCol w="797127"/>
                <a:gridCol w="817967"/>
                <a:gridCol w="828386"/>
              </a:tblGrid>
              <a:tr h="551435">
                <a:tc>
                  <a:txBody>
                    <a:bodyPr/>
                    <a:lstStyle/>
                    <a:p>
                      <a:r>
                        <a:rPr lang="nl-NL" dirty="0" smtClean="0"/>
                        <a:t>Aantal deelnemers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2019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2018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2017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2016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2015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2014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2013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44919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Actieve</a:t>
                      </a:r>
                      <a:r>
                        <a:rPr lang="nl-NL" sz="1800" b="1" baseline="0" dirty="0" smtClean="0"/>
                        <a:t> deelnemers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smtClean="0"/>
                        <a:t>1.391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1.473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1.541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1.618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1.690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1.761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1.820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44919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Gewezen deelnemers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smtClean="0"/>
                        <a:t>1.052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1.047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1.062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1.072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1.099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1.110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1.159</a:t>
                      </a:r>
                      <a:endParaRPr lang="en-US" b="1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44919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Pensioengerechtigden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smtClean="0"/>
                        <a:t>2.794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2.773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2.730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2.696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2.645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2.608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2.544</a:t>
                      </a:r>
                      <a:endParaRPr lang="en-US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544919"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544919">
                <a:tc>
                  <a:txBody>
                    <a:bodyPr/>
                    <a:lstStyle/>
                    <a:p>
                      <a:pPr algn="l"/>
                      <a:r>
                        <a:rPr lang="nl-NL" sz="1800" b="1" dirty="0" smtClean="0"/>
                        <a:t>TOTAAL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smtClean="0"/>
                        <a:t>5.237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5.293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5.333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5.386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5.434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5.479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b="1" dirty="0" smtClean="0"/>
                        <a:t>5.523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4" name="Tekstvak 3"/>
          <p:cNvSpPr txBox="1"/>
          <p:nvPr/>
        </p:nvSpPr>
        <p:spPr>
          <a:xfrm>
            <a:off x="1767708" y="6040855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Bron: AZL</a:t>
            </a:r>
            <a:endParaRPr lang="en-US" sz="1000" dirty="0"/>
          </a:p>
        </p:txBody>
      </p:sp>
      <p:sp>
        <p:nvSpPr>
          <p:cNvPr id="14" name="Rechthoek 13"/>
          <p:cNvSpPr/>
          <p:nvPr/>
        </p:nvSpPr>
        <p:spPr>
          <a:xfrm>
            <a:off x="4241800" y="2911952"/>
            <a:ext cx="897467" cy="2604081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92632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349542"/>
              </p:ext>
            </p:extLst>
          </p:nvPr>
        </p:nvGraphicFramePr>
        <p:xfrm>
          <a:off x="1104382" y="1158240"/>
          <a:ext cx="9981648" cy="5462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IJL-RECHTS 8"/>
          <p:cNvSpPr/>
          <p:nvPr/>
        </p:nvSpPr>
        <p:spPr>
          <a:xfrm>
            <a:off x="230027" y="4660473"/>
            <a:ext cx="874353" cy="64742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MVEV</a:t>
            </a:r>
            <a:endParaRPr lang="en-US" sz="1600" dirty="0"/>
          </a:p>
        </p:txBody>
      </p:sp>
      <p:sp>
        <p:nvSpPr>
          <p:cNvPr id="10" name="PIJL-RECHTS 9"/>
          <p:cNvSpPr/>
          <p:nvPr/>
        </p:nvSpPr>
        <p:spPr>
          <a:xfrm>
            <a:off x="230027" y="2623854"/>
            <a:ext cx="874353" cy="64742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VEV </a:t>
            </a:r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2" name="PIJL-RECHTS 11"/>
          <p:cNvSpPr/>
          <p:nvPr/>
        </p:nvSpPr>
        <p:spPr>
          <a:xfrm>
            <a:off x="230028" y="5523236"/>
            <a:ext cx="874353" cy="64742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T</a:t>
            </a:r>
            <a:r>
              <a:rPr lang="nl-NL" sz="1600" dirty="0" smtClean="0"/>
              <a:t>V</a:t>
            </a:r>
            <a:endParaRPr lang="en-US" sz="1600" dirty="0"/>
          </a:p>
        </p:txBody>
      </p:sp>
      <p:sp>
        <p:nvSpPr>
          <p:cNvPr id="13" name="Titel 1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dekkingsgraad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6406" y="387603"/>
            <a:ext cx="1255885" cy="1274174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>
            <a:off x="11086030" y="2960349"/>
            <a:ext cx="9752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1036300" y="4959739"/>
            <a:ext cx="1024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9741975" y="5397248"/>
            <a:ext cx="169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2">
                    <a:lumMod val="90000"/>
                  </a:schemeClr>
                </a:solidFill>
              </a:rPr>
              <a:t>Dekkingstekort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9767006" y="3520254"/>
            <a:ext cx="152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2">
                    <a:lumMod val="90000"/>
                  </a:schemeClr>
                </a:solidFill>
              </a:rPr>
              <a:t>Reservetekort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20" name="PIJL-LINKS en -RECHTS 19"/>
          <p:cNvSpPr/>
          <p:nvPr/>
        </p:nvSpPr>
        <p:spPr>
          <a:xfrm rot="16200000">
            <a:off x="10649851" y="3566534"/>
            <a:ext cx="1908469" cy="764134"/>
          </a:xfrm>
          <a:prstGeom prst="leftRigh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JL-LINKS en -RECHTS 25"/>
          <p:cNvSpPr/>
          <p:nvPr/>
        </p:nvSpPr>
        <p:spPr>
          <a:xfrm rot="16200000">
            <a:off x="10732327" y="5477685"/>
            <a:ext cx="1743519" cy="764134"/>
          </a:xfrm>
          <a:prstGeom prst="leftRightArrow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96" t="36264" r="1503" b="23825"/>
          <a:stretch/>
        </p:blipFill>
        <p:spPr>
          <a:xfrm>
            <a:off x="3619502" y="3319956"/>
            <a:ext cx="2471953" cy="2717579"/>
          </a:xfrm>
          <a:prstGeom prst="rect">
            <a:avLst/>
          </a:prstGeom>
          <a:effectLst>
            <a:softEdge rad="190500"/>
          </a:effectLst>
        </p:spPr>
      </p:pic>
      <p:sp>
        <p:nvSpPr>
          <p:cNvPr id="11" name="Rechthoek 10"/>
          <p:cNvSpPr/>
          <p:nvPr/>
        </p:nvSpPr>
        <p:spPr>
          <a:xfrm>
            <a:off x="3538234" y="3227837"/>
            <a:ext cx="2417233" cy="2575671"/>
          </a:xfrm>
          <a:prstGeom prst="rect">
            <a:avLst/>
          </a:prstGeom>
          <a:noFill/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4135967" y="4678745"/>
            <a:ext cx="95927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0" grpId="0" animBg="1"/>
      <p:bldP spid="2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8566" y="1896092"/>
            <a:ext cx="9784080" cy="420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sz="3200" dirty="0"/>
          </a:p>
          <a:p>
            <a:pPr marL="0" indent="0" algn="ctr">
              <a:buNone/>
            </a:pPr>
            <a:r>
              <a:rPr lang="nl-NL" sz="3200" dirty="0" smtClean="0"/>
              <a:t>Actuele dekkingsgraad ultimo 2018:  </a:t>
            </a:r>
            <a:r>
              <a:rPr lang="nl-NL" sz="3200" b="1" dirty="0" smtClean="0"/>
              <a:t>113,8%</a:t>
            </a:r>
          </a:p>
          <a:p>
            <a:pPr marL="0" indent="0" algn="ctr">
              <a:buNone/>
            </a:pPr>
            <a:r>
              <a:rPr lang="nl-NL" sz="3200" dirty="0" smtClean="0"/>
              <a:t>  Actuele dekkingsgraad ultimo 2019:   </a:t>
            </a:r>
            <a:r>
              <a:rPr lang="nl-NL" sz="3200" b="1" dirty="0" smtClean="0"/>
              <a:t>116,9%</a:t>
            </a:r>
            <a:endParaRPr lang="en-US" sz="3200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26346"/>
              </p:ext>
            </p:extLst>
          </p:nvPr>
        </p:nvGraphicFramePr>
        <p:xfrm>
          <a:off x="2449406" y="3905432"/>
          <a:ext cx="6502400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401290"/>
                <a:gridCol w="2036618"/>
                <a:gridCol w="1438892"/>
              </a:tblGrid>
              <a:tr h="377986">
                <a:tc gridSpan="4"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1"/>
                          </a:solidFill>
                        </a:rPr>
                        <a:t>Verklaring ontwikkeling</a:t>
                      </a:r>
                      <a:r>
                        <a:rPr lang="nl-NL" sz="2400" baseline="0" dirty="0" smtClean="0">
                          <a:solidFill>
                            <a:schemeClr val="tx1"/>
                          </a:solidFill>
                        </a:rPr>
                        <a:t> actuele dekkingsgraad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Premies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Rente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mtClean="0"/>
                        <a:t>(Over) Rendement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Overige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0,2%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-14,4%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17,4%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-0,1%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8" name="Titel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actuele dekkingsgraad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401469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9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3542"/>
              </p:ext>
            </p:extLst>
          </p:nvPr>
        </p:nvGraphicFramePr>
        <p:xfrm>
          <a:off x="1549401" y="2276388"/>
          <a:ext cx="8555564" cy="352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789"/>
                <a:gridCol w="1892925"/>
                <a:gridCol w="1892925"/>
                <a:gridCol w="1892925"/>
              </a:tblGrid>
              <a:tr h="5822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2019</a:t>
                      </a:r>
                      <a:endParaRPr lang="en-US" sz="28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2018</a:t>
                      </a:r>
                      <a:endParaRPr lang="en-US" sz="28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2017</a:t>
                      </a:r>
                      <a:endParaRPr lang="en-US" sz="28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45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Aandelen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21,8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31,8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35,3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Vastrentende</a:t>
                      </a:r>
                      <a:r>
                        <a:rPr lang="nl-NL" b="1" baseline="0" dirty="0" smtClean="0"/>
                        <a:t> waarden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71,4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60,2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55,6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b="1" dirty="0" smtClean="0"/>
                        <a:t>Alternatieve</a:t>
                      </a:r>
                      <a:r>
                        <a:rPr lang="nl-NL" b="1" baseline="0" dirty="0" smtClean="0"/>
                        <a:t> investeringen</a:t>
                      </a:r>
                      <a:endParaRPr lang="en-US" b="1" dirty="0" smtClean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4,5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6,4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6,8</a:t>
                      </a:r>
                      <a:endParaRPr lang="en-US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Cash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2,3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1,6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2,3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1668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TOTAAL, </a:t>
                      </a:r>
                      <a:r>
                        <a:rPr lang="nl-NL" sz="1400" b="1" dirty="0" smtClean="0"/>
                        <a:t>in MM</a:t>
                      </a:r>
                      <a:r>
                        <a:rPr lang="nl-NL" sz="1400" b="1" baseline="0" dirty="0" smtClean="0"/>
                        <a:t> €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€2.870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€2.486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 smtClean="0"/>
                        <a:t>€</a:t>
                      </a:r>
                      <a:r>
                        <a:rPr lang="nl-NL" b="1" baseline="0" dirty="0" smtClean="0"/>
                        <a:t> 2.556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VDG Jaarvergadering</a:t>
            </a:r>
            <a:endParaRPr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9 </a:t>
            </a:r>
            <a:r>
              <a:rPr lang="en-US" dirty="0" err="1" smtClean="0"/>
              <a:t>maart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Tekstvak 2"/>
          <p:cNvSpPr txBox="1"/>
          <p:nvPr/>
        </p:nvSpPr>
        <p:spPr>
          <a:xfrm>
            <a:off x="1467601" y="5951299"/>
            <a:ext cx="20521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Br0n: BNYM Performance </a:t>
            </a:r>
            <a:r>
              <a:rPr lang="nl-NL" sz="1000" dirty="0" err="1" smtClean="0"/>
              <a:t>reports</a:t>
            </a:r>
            <a:r>
              <a:rPr lang="nl-NL" sz="1000" dirty="0" smtClean="0"/>
              <a:t> 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202266" y="275339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Kerncijfers</a:t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sz="2000" b="1" dirty="0" smtClean="0">
                <a:solidFill>
                  <a:schemeClr val="tx2">
                    <a:lumMod val="50000"/>
                  </a:schemeClr>
                </a:solidFill>
              </a:rPr>
              <a:t>Beleggingsportfolio</a:t>
            </a: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466015" y="2329579"/>
            <a:ext cx="1797429" cy="3421128"/>
          </a:xfrm>
          <a:prstGeom prst="rect">
            <a:avLst/>
          </a:prstGeom>
          <a:noFill/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11" y="392632"/>
            <a:ext cx="1255885" cy="12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estreept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TM03090430[[fn=Aaneengesloten]]</Template>
  <TotalTime>2418</TotalTime>
  <Words>645</Words>
  <Application>Microsoft Office PowerPoint</Application>
  <PresentationFormat>Breedbeeld</PresentationFormat>
  <Paragraphs>292</Paragraphs>
  <Slides>18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Gestreept</vt:lpstr>
      <vt:lpstr>Stichting Dow pensioenfonds</vt:lpstr>
      <vt:lpstr>Inhoud</vt:lpstr>
      <vt:lpstr>Stichting Dow pensioenfonds</vt:lpstr>
      <vt:lpstr>bESTUURSSAMENSTELLING</vt:lpstr>
      <vt:lpstr>Bestuursorganisatie</vt:lpstr>
      <vt:lpstr>Kerncijfers  aantal deelnemers</vt:lpstr>
      <vt:lpstr>Kerncijfers  dekkingsgraad</vt:lpstr>
      <vt:lpstr>Kerncijfers  actuele dekkingsgraad</vt:lpstr>
      <vt:lpstr>PowerPoint-presentatie</vt:lpstr>
      <vt:lpstr>Kerncijfers  Beleggings Resultaten</vt:lpstr>
      <vt:lpstr>Kerncijfers  premies en uitkeringen</vt:lpstr>
      <vt:lpstr>Ontwikkelingen bij SDPf</vt:lpstr>
      <vt:lpstr>Welke Financiële risico’s loopt SDPf?</vt:lpstr>
      <vt:lpstr>Aanpassing Strategische Allocatie</vt:lpstr>
      <vt:lpstr>Actualiteiten in de pensioenwereld </vt:lpstr>
      <vt:lpstr>Actualiteiten in de pensioenwereld </vt:lpstr>
      <vt:lpstr>Vooruitzicht op 2020 </vt:lpstr>
      <vt:lpstr>Dank u voor uw aandacht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Dow pensioenfonds</dc:title>
  <dc:creator>Ad de Kok</dc:creator>
  <cp:lastModifiedBy>Ad de Kok</cp:lastModifiedBy>
  <cp:revision>232</cp:revision>
  <cp:lastPrinted>2018-03-26T07:06:23Z</cp:lastPrinted>
  <dcterms:created xsi:type="dcterms:W3CDTF">2018-03-23T09:12:12Z</dcterms:created>
  <dcterms:modified xsi:type="dcterms:W3CDTF">2020-02-19T18:51:17Z</dcterms:modified>
</cp:coreProperties>
</file>