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0" r:id="rId2"/>
    <p:sldId id="429" r:id="rId3"/>
    <p:sldId id="292" r:id="rId4"/>
    <p:sldId id="291" r:id="rId5"/>
    <p:sldId id="321" r:id="rId6"/>
    <p:sldId id="403" r:id="rId7"/>
    <p:sldId id="404" r:id="rId8"/>
    <p:sldId id="395" r:id="rId9"/>
    <p:sldId id="405" r:id="rId10"/>
    <p:sldId id="399" r:id="rId11"/>
    <p:sldId id="402" r:id="rId12"/>
    <p:sldId id="398" r:id="rId13"/>
    <p:sldId id="414" r:id="rId14"/>
    <p:sldId id="325" r:id="rId15"/>
    <p:sldId id="413" r:id="rId16"/>
    <p:sldId id="336" r:id="rId17"/>
    <p:sldId id="409" r:id="rId18"/>
    <p:sldId id="381" r:id="rId19"/>
    <p:sldId id="365" r:id="rId20"/>
    <p:sldId id="366" r:id="rId21"/>
    <p:sldId id="389" r:id="rId22"/>
    <p:sldId id="410" r:id="rId23"/>
    <p:sldId id="350" r:id="rId24"/>
    <p:sldId id="351" r:id="rId25"/>
    <p:sldId id="412" r:id="rId26"/>
    <p:sldId id="353" r:id="rId27"/>
    <p:sldId id="379" r:id="rId28"/>
    <p:sldId id="375" r:id="rId29"/>
    <p:sldId id="383" r:id="rId30"/>
    <p:sldId id="415" r:id="rId31"/>
    <p:sldId id="416" r:id="rId32"/>
    <p:sldId id="364" r:id="rId33"/>
    <p:sldId id="421" r:id="rId34"/>
    <p:sldId id="422" r:id="rId35"/>
    <p:sldId id="367" r:id="rId36"/>
    <p:sldId id="423" r:id="rId37"/>
    <p:sldId id="360" r:id="rId38"/>
    <p:sldId id="257" r:id="rId39"/>
    <p:sldId id="271" r:id="rId40"/>
    <p:sldId id="270" r:id="rId41"/>
    <p:sldId id="425" r:id="rId42"/>
    <p:sldId id="272" r:id="rId43"/>
    <p:sldId id="424" r:id="rId44"/>
    <p:sldId id="426" r:id="rId45"/>
    <p:sldId id="273" r:id="rId46"/>
    <p:sldId id="267" r:id="rId47"/>
    <p:sldId id="323" r:id="rId48"/>
    <p:sldId id="370" r:id="rId49"/>
    <p:sldId id="319" r:id="rId50"/>
  </p:sldIdLst>
  <p:sldSz cx="9144000" cy="6858000" type="screen4x3"/>
  <p:notesSz cx="6858000" cy="994727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867" autoAdjust="0"/>
  </p:normalViewPr>
  <p:slideViewPr>
    <p:cSldViewPr>
      <p:cViewPr varScale="1">
        <p:scale>
          <a:sx n="107" d="100"/>
          <a:sy n="107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793AE5A-7BA0-4502-93FE-CB7F2F36CB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A0B5AA-6C90-4D46-9A39-25C65CE48A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7FE2BB-5770-4A22-BCC8-D95C65B59881}" type="datetimeFigureOut">
              <a:rPr lang="nl-NL"/>
              <a:pPr>
                <a:defRPr/>
              </a:pPr>
              <a:t>03-04-19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43137A-5945-4B0C-BF21-0B4386646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226F7B-7068-45B9-B5E8-5AB0F4AE8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0D8171-D5FE-42D8-AC6B-81B538B1BD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2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CB836F4-1329-4904-9738-D3B05DD50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B370488-95D5-481D-8A40-703086DAF8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C52BDC-C8DC-496C-9065-87DF4977C91B}" type="datetimeFigureOut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C6B6D1-752D-43FB-928E-32A495BDD7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FEF32A8-1FF3-498C-9E7A-EACB0F9F7C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7F9F340-0285-45D8-BB1B-CE8B70E62D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BAFF0BD3-A60C-497F-BDF5-72F19CEC9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2AF88C-55A0-4EF3-9DC3-D7706CAA003C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19901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70AABB-B83F-469A-B43F-139137889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D2482-AD14-4B53-8D06-C5112BD88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99935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:a16="http://schemas.microsoft.com/office/drawing/2014/main" id="{4FDFF038-51A7-4BEC-A745-F9C2F2AAD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>
            <a:extLst>
              <a:ext uri="{FF2B5EF4-FFF2-40B4-BE49-F238E27FC236}">
                <a16:creationId xmlns:a16="http://schemas.microsoft.com/office/drawing/2014/main" id="{161C35E1-867A-4965-AAF5-FE8A3FC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:a16="http://schemas.microsoft.com/office/drawing/2014/main" id="{F4839F18-81F1-4357-8B92-53AA68401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4A8201-5FE5-4BDF-87C1-84BC0FB012B8}" type="slidenum">
              <a:rPr lang="nl-NL" altLang="nl-NL" sz="1200" smtClean="0"/>
              <a:pPr/>
              <a:t>10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563078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8113C21-2314-42F7-B97C-DB7DA373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BDCB35-C0A1-41D7-9051-8761262F7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0625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>
            <a:extLst>
              <a:ext uri="{FF2B5EF4-FFF2-40B4-BE49-F238E27FC236}">
                <a16:creationId xmlns:a16="http://schemas.microsoft.com/office/drawing/2014/main" id="{75954243-663A-4054-B7D6-57E357B42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>
            <a:extLst>
              <a:ext uri="{FF2B5EF4-FFF2-40B4-BE49-F238E27FC236}">
                <a16:creationId xmlns:a16="http://schemas.microsoft.com/office/drawing/2014/main" id="{BF58BD79-0BE8-42D6-B2BB-96FECF258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27652" name="Tijdelijke aanduiding voor dianummer 3">
            <a:extLst>
              <a:ext uri="{FF2B5EF4-FFF2-40B4-BE49-F238E27FC236}">
                <a16:creationId xmlns:a16="http://schemas.microsoft.com/office/drawing/2014/main" id="{735D3430-DA7C-46F2-B331-998E0EF7C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042988-C2BD-42F9-9AA2-FC3BA470BFE3}" type="slidenum">
              <a:rPr lang="nl-NL" altLang="nl-NL" sz="1200" smtClean="0"/>
              <a:pPr/>
              <a:t>12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536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D169C4AD-C42D-49EB-89DC-4BB615325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7EEBB1C0-9AD8-4A81-B12A-33A2483C4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B9D08E89-DBA4-4C64-B137-8DC3E59F0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F6909F-1EC2-4A0A-8143-9266B39299AF}" type="slidenum">
              <a:rPr lang="nl-NL" altLang="nl-NL" sz="1200" smtClean="0"/>
              <a:pPr/>
              <a:t>13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210325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>
            <a:extLst>
              <a:ext uri="{FF2B5EF4-FFF2-40B4-BE49-F238E27FC236}">
                <a16:creationId xmlns:a16="http://schemas.microsoft.com/office/drawing/2014/main" id="{D60ACA41-48F4-4C8B-9111-4C20DD0DA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>
            <a:extLst>
              <a:ext uri="{FF2B5EF4-FFF2-40B4-BE49-F238E27FC236}">
                <a16:creationId xmlns:a16="http://schemas.microsoft.com/office/drawing/2014/main" id="{B4346589-D259-4322-A0B1-7A222734C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29700" name="Tijdelijke aanduiding voor dianummer 3">
            <a:extLst>
              <a:ext uri="{FF2B5EF4-FFF2-40B4-BE49-F238E27FC236}">
                <a16:creationId xmlns:a16="http://schemas.microsoft.com/office/drawing/2014/main" id="{A1DCD9A4-6875-41AD-B1BD-36FB2047E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129CC8-1196-4889-991A-F551048C5BBC}" type="slidenum">
              <a:rPr lang="nl-NL" altLang="nl-NL" sz="1200" smtClean="0"/>
              <a:pPr/>
              <a:t>14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015172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>
            <a:extLst>
              <a:ext uri="{FF2B5EF4-FFF2-40B4-BE49-F238E27FC236}">
                <a16:creationId xmlns:a16="http://schemas.microsoft.com/office/drawing/2014/main" id="{23438874-FCEC-4444-B649-24367E9B6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28548C-B9CE-4D13-8EE1-1E16A2B09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sz="1200" dirty="0"/>
          </a:p>
          <a:p>
            <a:pPr>
              <a:defRPr/>
            </a:pPr>
            <a:endParaRPr lang="nl-NL" dirty="0"/>
          </a:p>
        </p:txBody>
      </p:sp>
      <p:sp>
        <p:nvSpPr>
          <p:cNvPr id="31748" name="Tijdelijke aanduiding voor dianummer 3">
            <a:extLst>
              <a:ext uri="{FF2B5EF4-FFF2-40B4-BE49-F238E27FC236}">
                <a16:creationId xmlns:a16="http://schemas.microsoft.com/office/drawing/2014/main" id="{788B3D18-785A-4224-B612-B543C7053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9980C8-125E-424D-82B3-1D3C3A3F31F8}" type="slidenum">
              <a:rPr lang="nl-NL" altLang="nl-NL" sz="1200" smtClean="0"/>
              <a:pPr/>
              <a:t>15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780744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>
            <a:extLst>
              <a:ext uri="{FF2B5EF4-FFF2-40B4-BE49-F238E27FC236}">
                <a16:creationId xmlns:a16="http://schemas.microsoft.com/office/drawing/2014/main" id="{5E8FE63D-D312-4BE3-83CA-04949813F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>
            <a:extLst>
              <a:ext uri="{FF2B5EF4-FFF2-40B4-BE49-F238E27FC236}">
                <a16:creationId xmlns:a16="http://schemas.microsoft.com/office/drawing/2014/main" id="{8C5394B3-3B62-4BCE-8C5D-5E7790772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3796" name="Tijdelijke aanduiding voor dianummer 3">
            <a:extLst>
              <a:ext uri="{FF2B5EF4-FFF2-40B4-BE49-F238E27FC236}">
                <a16:creationId xmlns:a16="http://schemas.microsoft.com/office/drawing/2014/main" id="{CE89A351-4217-47B7-9844-2CAB7D661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00625E-B6C7-4D61-985F-72F4D156AF2E}" type="slidenum">
              <a:rPr lang="nl-NL" altLang="nl-NL" sz="1200" smtClean="0"/>
              <a:pPr/>
              <a:t>16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03027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>
            <a:extLst>
              <a:ext uri="{FF2B5EF4-FFF2-40B4-BE49-F238E27FC236}">
                <a16:creationId xmlns:a16="http://schemas.microsoft.com/office/drawing/2014/main" id="{14C2D024-6902-47DC-8825-4E59E33E3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28548C-B9CE-4D13-8EE1-1E16A2B09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3213B450-84AB-4B77-ABE3-C925B5A34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A08BB9-451A-407B-A050-0572A1C97CE3}" type="slidenum">
              <a:rPr lang="nl-NL" altLang="nl-NL" sz="1200" smtClean="0"/>
              <a:pPr/>
              <a:t>17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422286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>
            <a:extLst>
              <a:ext uri="{FF2B5EF4-FFF2-40B4-BE49-F238E27FC236}">
                <a16:creationId xmlns:a16="http://schemas.microsoft.com/office/drawing/2014/main" id="{8E2655B2-DDE2-4E29-8251-D85F2F489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28548C-B9CE-4D13-8EE1-1E16A2B09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  <a:defRPr/>
            </a:pPr>
            <a:endParaRPr lang="nl-NL" altLang="nl-NL" dirty="0"/>
          </a:p>
          <a:p>
            <a:pPr marL="228600" indent="-228600">
              <a:buFont typeface="+mj-lt"/>
              <a:buAutoNum type="arabicPeriod"/>
              <a:defRPr/>
            </a:pPr>
            <a:endParaRPr lang="nl-NL" alt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37892" name="Tijdelijke aanduiding voor dianummer 3">
            <a:extLst>
              <a:ext uri="{FF2B5EF4-FFF2-40B4-BE49-F238E27FC236}">
                <a16:creationId xmlns:a16="http://schemas.microsoft.com/office/drawing/2014/main" id="{530D15C0-5691-47F5-918D-BAEC4B4DB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493BF7-839A-49CD-BB4D-3AA148502002}" type="slidenum">
              <a:rPr lang="nl-NL" altLang="nl-NL" sz="1200" smtClean="0"/>
              <a:pPr/>
              <a:t>18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489897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>
            <a:extLst>
              <a:ext uri="{FF2B5EF4-FFF2-40B4-BE49-F238E27FC236}">
                <a16:creationId xmlns:a16="http://schemas.microsoft.com/office/drawing/2014/main" id="{74EC08E8-7584-40E1-9E65-5290095D7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>
            <a:extLst>
              <a:ext uri="{FF2B5EF4-FFF2-40B4-BE49-F238E27FC236}">
                <a16:creationId xmlns:a16="http://schemas.microsoft.com/office/drawing/2014/main" id="{FD97E0F3-E4F2-4849-8A5F-2C72AF2EA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39940" name="Tijdelijke aanduiding voor dianummer 3">
            <a:extLst>
              <a:ext uri="{FF2B5EF4-FFF2-40B4-BE49-F238E27FC236}">
                <a16:creationId xmlns:a16="http://schemas.microsoft.com/office/drawing/2014/main" id="{63C8DC8A-E610-4150-ACA3-8FCB79DB5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2A198B-754B-4A30-A31C-3C25E6F2BBC7}" type="slidenum">
              <a:rPr lang="nl-NL" altLang="nl-NL" sz="1200" smtClean="0"/>
              <a:pPr/>
              <a:t>19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96946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70AABB-B83F-469A-B43F-139137889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D2482-AD14-4B53-8D06-C5112BD88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2910992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>
            <a:extLst>
              <a:ext uri="{FF2B5EF4-FFF2-40B4-BE49-F238E27FC236}">
                <a16:creationId xmlns:a16="http://schemas.microsoft.com/office/drawing/2014/main" id="{438F17B6-8824-443D-AB95-2E95BAA64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>
            <a:extLst>
              <a:ext uri="{FF2B5EF4-FFF2-40B4-BE49-F238E27FC236}">
                <a16:creationId xmlns:a16="http://schemas.microsoft.com/office/drawing/2014/main" id="{2194A3AD-0058-4084-9CCF-8F80030D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1988" name="Tijdelijke aanduiding voor dianummer 3">
            <a:extLst>
              <a:ext uri="{FF2B5EF4-FFF2-40B4-BE49-F238E27FC236}">
                <a16:creationId xmlns:a16="http://schemas.microsoft.com/office/drawing/2014/main" id="{12CF3EA2-07BB-4876-A8F8-DCB606081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5D2A11-E635-4C4A-9888-8F3C6F2DA09D}" type="slidenum">
              <a:rPr lang="nl-NL" altLang="nl-NL" sz="1200" smtClean="0"/>
              <a:pPr/>
              <a:t>20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215644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>
            <a:extLst>
              <a:ext uri="{FF2B5EF4-FFF2-40B4-BE49-F238E27FC236}">
                <a16:creationId xmlns:a16="http://schemas.microsoft.com/office/drawing/2014/main" id="{45E45536-1373-4C58-8831-90A832A7C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ijdelijke aanduiding voor notities 2">
            <a:extLst>
              <a:ext uri="{FF2B5EF4-FFF2-40B4-BE49-F238E27FC236}">
                <a16:creationId xmlns:a16="http://schemas.microsoft.com/office/drawing/2014/main" id="{BD388EE5-2A1C-4895-B08D-314B47574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6084" name="Tijdelijke aanduiding voor dianummer 3">
            <a:extLst>
              <a:ext uri="{FF2B5EF4-FFF2-40B4-BE49-F238E27FC236}">
                <a16:creationId xmlns:a16="http://schemas.microsoft.com/office/drawing/2014/main" id="{5C71C7CE-BE2F-4D7B-A660-510BCDD33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CE786A-D42D-4FCF-9E7B-32DFF48D8119}" type="slidenum">
              <a:rPr lang="nl-NL" altLang="nl-NL" sz="1200" smtClean="0"/>
              <a:pPr/>
              <a:t>21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461912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>
            <a:extLst>
              <a:ext uri="{FF2B5EF4-FFF2-40B4-BE49-F238E27FC236}">
                <a16:creationId xmlns:a16="http://schemas.microsoft.com/office/drawing/2014/main" id="{076465FF-C0E5-47B3-9FEC-60715BD8B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Tijdelijke aanduiding voor notities 2">
            <a:extLst>
              <a:ext uri="{FF2B5EF4-FFF2-40B4-BE49-F238E27FC236}">
                <a16:creationId xmlns:a16="http://schemas.microsoft.com/office/drawing/2014/main" id="{C87115CB-10F9-41D6-BAD6-5DB9526B1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7172" name="Tijdelijke aanduiding voor dianummer 3">
            <a:extLst>
              <a:ext uri="{FF2B5EF4-FFF2-40B4-BE49-F238E27FC236}">
                <a16:creationId xmlns:a16="http://schemas.microsoft.com/office/drawing/2014/main" id="{3747FC31-30EF-4988-81AB-7BA83AC9E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1CEC1A-A772-4057-A159-0FCD6422018A}" type="slidenum">
              <a:rPr lang="nl-NL" altLang="nl-NL" sz="1200" smtClean="0"/>
              <a:pPr/>
              <a:t>22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41841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>
            <a:extLst>
              <a:ext uri="{FF2B5EF4-FFF2-40B4-BE49-F238E27FC236}">
                <a16:creationId xmlns:a16="http://schemas.microsoft.com/office/drawing/2014/main" id="{57D575CE-5C6D-4664-902F-C3D11EA9F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>
            <a:extLst>
              <a:ext uri="{FF2B5EF4-FFF2-40B4-BE49-F238E27FC236}">
                <a16:creationId xmlns:a16="http://schemas.microsoft.com/office/drawing/2014/main" id="{FE002A91-458D-43CA-B19A-172D7877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Wie verklaard…..</a:t>
            </a:r>
          </a:p>
        </p:txBody>
      </p:sp>
      <p:sp>
        <p:nvSpPr>
          <p:cNvPr id="11268" name="Tijdelijke aanduiding voor dianummer 3">
            <a:extLst>
              <a:ext uri="{FF2B5EF4-FFF2-40B4-BE49-F238E27FC236}">
                <a16:creationId xmlns:a16="http://schemas.microsoft.com/office/drawing/2014/main" id="{B6193982-F1F5-4E4A-A6A8-F90F7DA4E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80F0F8-2106-4421-8167-15A0E06BE711}" type="slidenum">
              <a:rPr lang="nl-NL" altLang="nl-NL" sz="1200" smtClean="0"/>
              <a:pPr/>
              <a:t>23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05681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>
            <a:extLst>
              <a:ext uri="{FF2B5EF4-FFF2-40B4-BE49-F238E27FC236}">
                <a16:creationId xmlns:a16="http://schemas.microsoft.com/office/drawing/2014/main" id="{C2A73BC5-C31D-40D4-81C2-50D51DCE4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Tijdelijke aanduiding voor notities 2">
            <a:extLst>
              <a:ext uri="{FF2B5EF4-FFF2-40B4-BE49-F238E27FC236}">
                <a16:creationId xmlns:a16="http://schemas.microsoft.com/office/drawing/2014/main" id="{830F112C-5B66-4F85-82B6-87362D383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3DC45CAB-C6EE-40E4-ADAE-9238EB6FA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EF7942-21E5-44C6-8234-932933C4995A}" type="slidenum">
              <a:rPr lang="nl-NL" altLang="nl-NL" sz="1200" smtClean="0"/>
              <a:pPr/>
              <a:t>24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248411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>
            <a:extLst>
              <a:ext uri="{FF2B5EF4-FFF2-40B4-BE49-F238E27FC236}">
                <a16:creationId xmlns:a16="http://schemas.microsoft.com/office/drawing/2014/main" id="{415AE6AF-AF8A-4021-B48F-18C08FFE9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>
            <a:extLst>
              <a:ext uri="{FF2B5EF4-FFF2-40B4-BE49-F238E27FC236}">
                <a16:creationId xmlns:a16="http://schemas.microsoft.com/office/drawing/2014/main" id="{C50E4215-5868-4314-9C71-E4808514A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19EA6EFA-4ED6-4EE9-98D4-BEDB5DC3C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613AA3-7097-4D55-9332-E00B571243F1}" type="slidenum">
              <a:rPr lang="nl-NL" altLang="nl-NL" sz="1200" smtClean="0"/>
              <a:pPr/>
              <a:t>25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633926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>
            <a:extLst>
              <a:ext uri="{FF2B5EF4-FFF2-40B4-BE49-F238E27FC236}">
                <a16:creationId xmlns:a16="http://schemas.microsoft.com/office/drawing/2014/main" id="{DE9F1670-D1D9-4D98-A8D3-AD8DB61DE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>
            <a:extLst>
              <a:ext uri="{FF2B5EF4-FFF2-40B4-BE49-F238E27FC236}">
                <a16:creationId xmlns:a16="http://schemas.microsoft.com/office/drawing/2014/main" id="{5278B3F2-F80C-4242-8C7A-8BF166C56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17412" name="Tijdelijke aanduiding voor dianummer 3">
            <a:extLst>
              <a:ext uri="{FF2B5EF4-FFF2-40B4-BE49-F238E27FC236}">
                <a16:creationId xmlns:a16="http://schemas.microsoft.com/office/drawing/2014/main" id="{FCB9A3E1-6344-476C-A66C-5EC6825C1B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D24E05-C74C-4B67-9E7A-C98021E16CFC}" type="slidenum">
              <a:rPr lang="nl-NL" altLang="nl-NL" sz="1200" smtClean="0"/>
              <a:pPr/>
              <a:t>26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704706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>
            <a:extLst>
              <a:ext uri="{FF2B5EF4-FFF2-40B4-BE49-F238E27FC236}">
                <a16:creationId xmlns:a16="http://schemas.microsoft.com/office/drawing/2014/main" id="{8B748D45-2A5B-42BD-90B1-6C0A9C43B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>
            <a:extLst>
              <a:ext uri="{FF2B5EF4-FFF2-40B4-BE49-F238E27FC236}">
                <a16:creationId xmlns:a16="http://schemas.microsoft.com/office/drawing/2014/main" id="{F14B1942-E59D-4432-945D-0A0E1EC40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8372" name="Tijdelijke aanduiding voor dianummer 3">
            <a:extLst>
              <a:ext uri="{FF2B5EF4-FFF2-40B4-BE49-F238E27FC236}">
                <a16:creationId xmlns:a16="http://schemas.microsoft.com/office/drawing/2014/main" id="{D645BFA9-2263-46A7-809F-F8AE62418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6D71F4-D19D-4B6A-AED9-FF4831D37FF2}" type="slidenum">
              <a:rPr lang="nl-NL" altLang="nl-NL" sz="1200" smtClean="0"/>
              <a:pPr/>
              <a:t>27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902779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>
            <a:extLst>
              <a:ext uri="{FF2B5EF4-FFF2-40B4-BE49-F238E27FC236}">
                <a16:creationId xmlns:a16="http://schemas.microsoft.com/office/drawing/2014/main" id="{1D0BB728-8FD2-4BA2-A95A-4A048EA02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>
            <a:extLst>
              <a:ext uri="{FF2B5EF4-FFF2-40B4-BE49-F238E27FC236}">
                <a16:creationId xmlns:a16="http://schemas.microsoft.com/office/drawing/2014/main" id="{34AEB75B-694B-4149-BDA0-2EFB5DE9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400"/>
          </a:p>
        </p:txBody>
      </p:sp>
      <p:sp>
        <p:nvSpPr>
          <p:cNvPr id="60420" name="Tijdelijke aanduiding voor dianummer 3">
            <a:extLst>
              <a:ext uri="{FF2B5EF4-FFF2-40B4-BE49-F238E27FC236}">
                <a16:creationId xmlns:a16="http://schemas.microsoft.com/office/drawing/2014/main" id="{AAA4E023-ECEB-4B1D-A834-76F296119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435F6B-672D-4E41-9034-927BF2078BBD}" type="slidenum">
              <a:rPr lang="nl-NL" altLang="nl-NL" sz="1200" smtClean="0"/>
              <a:pPr/>
              <a:t>28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4211569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F1DACFA-7237-494A-803A-0AC03B425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41D38184-71B6-45C6-95B3-0762833E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400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9CFE079A-B65B-48A1-A89E-ADD2FAFFB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D2895C-3438-4F36-A949-600C1AB8CF7C}" type="slidenum">
              <a:rPr lang="nl-NL" altLang="nl-NL" sz="1200" smtClean="0"/>
              <a:pPr/>
              <a:t>29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51797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>
            <a:extLst>
              <a:ext uri="{FF2B5EF4-FFF2-40B4-BE49-F238E27FC236}">
                <a16:creationId xmlns:a16="http://schemas.microsoft.com/office/drawing/2014/main" id="{ABD042F7-7BB9-4374-AEDA-CC55F3F8A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Tijdelijke aanduiding voor notities 2">
            <a:extLst>
              <a:ext uri="{FF2B5EF4-FFF2-40B4-BE49-F238E27FC236}">
                <a16:creationId xmlns:a16="http://schemas.microsoft.com/office/drawing/2014/main" id="{F6312D18-15B5-43E0-9115-273562049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/>
              <a:t>14 punten</a:t>
            </a:r>
          </a:p>
        </p:txBody>
      </p:sp>
      <p:sp>
        <p:nvSpPr>
          <p:cNvPr id="9220" name="Tijdelijke aanduiding voor dianummer 3">
            <a:extLst>
              <a:ext uri="{FF2B5EF4-FFF2-40B4-BE49-F238E27FC236}">
                <a16:creationId xmlns:a16="http://schemas.microsoft.com/office/drawing/2014/main" id="{43BA6937-2A71-489E-9893-10381BE72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FB15EA-FFFA-43F0-98AA-3F2F7A8D27C5}" type="slidenum">
              <a:rPr lang="nl-NL" altLang="nl-NL" sz="1200" smtClean="0"/>
              <a:pPr/>
              <a:t>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345835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>
            <a:extLst>
              <a:ext uri="{FF2B5EF4-FFF2-40B4-BE49-F238E27FC236}">
                <a16:creationId xmlns:a16="http://schemas.microsoft.com/office/drawing/2014/main" id="{7B535C45-1AA4-448E-8D57-496F641D5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Tijdelijke aanduiding voor notities 2">
            <a:extLst>
              <a:ext uri="{FF2B5EF4-FFF2-40B4-BE49-F238E27FC236}">
                <a16:creationId xmlns:a16="http://schemas.microsoft.com/office/drawing/2014/main" id="{532E8721-F5F3-4E84-969F-E68F79F7B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64516" name="Tijdelijke aanduiding voor dianummer 3">
            <a:extLst>
              <a:ext uri="{FF2B5EF4-FFF2-40B4-BE49-F238E27FC236}">
                <a16:creationId xmlns:a16="http://schemas.microsoft.com/office/drawing/2014/main" id="{B1E43733-12D6-4E75-A34C-26CC050F4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69CAB0-9D49-44B1-BB95-B32D3E05CAEC}" type="slidenum">
              <a:rPr lang="nl-NL" altLang="nl-NL" sz="1200" smtClean="0"/>
              <a:pPr/>
              <a:t>30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109375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>
            <a:extLst>
              <a:ext uri="{FF2B5EF4-FFF2-40B4-BE49-F238E27FC236}">
                <a16:creationId xmlns:a16="http://schemas.microsoft.com/office/drawing/2014/main" id="{7B535C45-1AA4-448E-8D57-496F641D5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Tijdelijke aanduiding voor notities 2">
            <a:extLst>
              <a:ext uri="{FF2B5EF4-FFF2-40B4-BE49-F238E27FC236}">
                <a16:creationId xmlns:a16="http://schemas.microsoft.com/office/drawing/2014/main" id="{532E8721-F5F3-4E84-969F-E68F79F7B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64516" name="Tijdelijke aanduiding voor dianummer 3">
            <a:extLst>
              <a:ext uri="{FF2B5EF4-FFF2-40B4-BE49-F238E27FC236}">
                <a16:creationId xmlns:a16="http://schemas.microsoft.com/office/drawing/2014/main" id="{B1E43733-12D6-4E75-A34C-26CC050F4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69CAB0-9D49-44B1-BB95-B32D3E05CAEC}" type="slidenum">
              <a:rPr lang="nl-NL" altLang="nl-NL" sz="1200" smtClean="0"/>
              <a:pPr/>
              <a:t>31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560055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D6198BD0-CECC-40E5-9EE6-695630EB6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365BFCBA-9018-4B9D-BE12-AF01D4CE6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2FA7CF48-7471-4457-BCCD-9E8BAD43B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D94F6D-3B4C-4626-BF99-D6EC629EDDEB}" type="slidenum">
              <a:rPr lang="nl-NL" altLang="nl-NL" sz="1200" smtClean="0"/>
              <a:pPr/>
              <a:t>32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557647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>
            <a:extLst>
              <a:ext uri="{FF2B5EF4-FFF2-40B4-BE49-F238E27FC236}">
                <a16:creationId xmlns:a16="http://schemas.microsoft.com/office/drawing/2014/main" id="{31142709-79DE-4909-A85C-865F3C065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Tijdelijke aanduiding voor notities 2">
            <a:extLst>
              <a:ext uri="{FF2B5EF4-FFF2-40B4-BE49-F238E27FC236}">
                <a16:creationId xmlns:a16="http://schemas.microsoft.com/office/drawing/2014/main" id="{D6FF13E1-C5BA-45F2-8756-40CF926A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0180" name="Tijdelijke aanduiding voor dianummer 3">
            <a:extLst>
              <a:ext uri="{FF2B5EF4-FFF2-40B4-BE49-F238E27FC236}">
                <a16:creationId xmlns:a16="http://schemas.microsoft.com/office/drawing/2014/main" id="{FF6A5A20-2BA5-4C0D-908D-EC67A0D14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A7A6BE-DB02-409B-8195-3AB4BB155A5C}" type="slidenum">
              <a:rPr lang="nl-NL" altLang="nl-NL" sz="1200" smtClean="0"/>
              <a:pPr/>
              <a:t>33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8896697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>
            <a:extLst>
              <a:ext uri="{FF2B5EF4-FFF2-40B4-BE49-F238E27FC236}">
                <a16:creationId xmlns:a16="http://schemas.microsoft.com/office/drawing/2014/main" id="{43D428E0-2716-4099-AA56-CD82DE775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>
            <a:extLst>
              <a:ext uri="{FF2B5EF4-FFF2-40B4-BE49-F238E27FC236}">
                <a16:creationId xmlns:a16="http://schemas.microsoft.com/office/drawing/2014/main" id="{AC29366F-5877-48D8-B339-A650DFAC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2228" name="Tijdelijke aanduiding voor dianummer 3">
            <a:extLst>
              <a:ext uri="{FF2B5EF4-FFF2-40B4-BE49-F238E27FC236}">
                <a16:creationId xmlns:a16="http://schemas.microsoft.com/office/drawing/2014/main" id="{9EF7D01E-CD3E-436D-B370-5BEDF2662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D994F0-C0AC-4CF1-A566-DEC49F7F3B6D}" type="slidenum">
              <a:rPr lang="nl-NL" altLang="nl-NL" sz="1200" smtClean="0"/>
              <a:pPr/>
              <a:t>34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024865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>
            <a:extLst>
              <a:ext uri="{FF2B5EF4-FFF2-40B4-BE49-F238E27FC236}">
                <a16:creationId xmlns:a16="http://schemas.microsoft.com/office/drawing/2014/main" id="{8632380A-90C7-404D-B29F-4BC988136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Tijdelijke aanduiding voor notities 2">
            <a:extLst>
              <a:ext uri="{FF2B5EF4-FFF2-40B4-BE49-F238E27FC236}">
                <a16:creationId xmlns:a16="http://schemas.microsoft.com/office/drawing/2014/main" id="{E77DC9A0-FE06-4DCD-A20A-D3BD780C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4276" name="Tijdelijke aanduiding voor dianummer 3">
            <a:extLst>
              <a:ext uri="{FF2B5EF4-FFF2-40B4-BE49-F238E27FC236}">
                <a16:creationId xmlns:a16="http://schemas.microsoft.com/office/drawing/2014/main" id="{3A93D538-ABBC-4ACC-81C8-77E34DDCD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80CADF-830C-41B7-AA3E-749C56572905}" type="slidenum">
              <a:rPr lang="nl-NL" altLang="nl-NL" sz="1200" smtClean="0"/>
              <a:pPr/>
              <a:t>35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722829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>
            <a:extLst>
              <a:ext uri="{FF2B5EF4-FFF2-40B4-BE49-F238E27FC236}">
                <a16:creationId xmlns:a16="http://schemas.microsoft.com/office/drawing/2014/main" id="{8632380A-90C7-404D-B29F-4BC988136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Tijdelijke aanduiding voor notities 2">
            <a:extLst>
              <a:ext uri="{FF2B5EF4-FFF2-40B4-BE49-F238E27FC236}">
                <a16:creationId xmlns:a16="http://schemas.microsoft.com/office/drawing/2014/main" id="{E77DC9A0-FE06-4DCD-A20A-D3BD780C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4276" name="Tijdelijke aanduiding voor dianummer 3">
            <a:extLst>
              <a:ext uri="{FF2B5EF4-FFF2-40B4-BE49-F238E27FC236}">
                <a16:creationId xmlns:a16="http://schemas.microsoft.com/office/drawing/2014/main" id="{3A93D538-ABBC-4ACC-81C8-77E34DDCD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80CADF-830C-41B7-AA3E-749C56572905}" type="slidenum">
              <a:rPr lang="nl-NL" altLang="nl-NL" sz="1200" smtClean="0"/>
              <a:pPr/>
              <a:t>36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594992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94D5FCAE-7EFB-4903-8BD0-4AE1C5251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0256BC10-2EE0-4A98-9D26-E4F901F1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b="1"/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D474FFD9-2C52-4CB5-B62E-E30B0604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6075B-03A2-414D-A1CF-1B6E0D2F1813}" type="slidenum">
              <a:rPr lang="nl-NL" altLang="nl-NL" sz="1200" smtClean="0"/>
              <a:pPr/>
              <a:t>37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89254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2DBF-BD4D-43C1-BE81-582DBD12B2FE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185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4F0193D-E27E-4E1A-8A47-F9CC32BCD3D5}" type="slidenum">
              <a:rPr lang="nl-NL" altLang="nl-NL" sz="1200" smtClean="0"/>
              <a:pPr/>
              <a:t>39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59035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>
            <a:extLst>
              <a:ext uri="{FF2B5EF4-FFF2-40B4-BE49-F238E27FC236}">
                <a16:creationId xmlns:a16="http://schemas.microsoft.com/office/drawing/2014/main" id="{BD5E92E0-4B05-449B-9D12-75DF9C14E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>
            <a:extLst>
              <a:ext uri="{FF2B5EF4-FFF2-40B4-BE49-F238E27FC236}">
                <a16:creationId xmlns:a16="http://schemas.microsoft.com/office/drawing/2014/main" id="{0CCF7FC2-0CD9-42C2-BAA9-B08C10EA8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11268" name="Tijdelijke aanduiding voor dianummer 3">
            <a:extLst>
              <a:ext uri="{FF2B5EF4-FFF2-40B4-BE49-F238E27FC236}">
                <a16:creationId xmlns:a16="http://schemas.microsoft.com/office/drawing/2014/main" id="{AEBA8733-DD24-4CBC-854F-7CC48EEBA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4F81A7-1925-4F59-812B-8B336A4C5423}" type="slidenum">
              <a:rPr lang="nl-NL" altLang="nl-NL" sz="1200" smtClean="0"/>
              <a:pPr/>
              <a:t>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28033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C8813B-8E2C-4D1E-A9E5-8D44242EC5C5}" type="slidenum">
              <a:rPr lang="nl-NL" altLang="nl-NL" sz="1200" smtClean="0"/>
              <a:pPr/>
              <a:t>40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4881639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94D5FCAE-7EFB-4903-8BD0-4AE1C5251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0256BC10-2EE0-4A98-9D26-E4F901F1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b="1"/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D474FFD9-2C52-4CB5-B62E-E30B0604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6075B-03A2-414D-A1CF-1B6E0D2F1813}" type="slidenum">
              <a:rPr lang="nl-NL" altLang="nl-NL" sz="1200" smtClean="0"/>
              <a:pPr/>
              <a:t>41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573806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dirty="0"/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8719816-F4A7-4951-971E-A53F57784F8A}" type="slidenum">
              <a:rPr lang="nl-NL" altLang="nl-NL" sz="1200" smtClean="0"/>
              <a:pPr/>
              <a:t>42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110063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94D5FCAE-7EFB-4903-8BD0-4AE1C5251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0256BC10-2EE0-4A98-9D26-E4F901F1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b="1"/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D474FFD9-2C52-4CB5-B62E-E30B0604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6075B-03A2-414D-A1CF-1B6E0D2F1813}" type="slidenum">
              <a:rPr lang="nl-NL" altLang="nl-NL" sz="1200" smtClean="0"/>
              <a:pPr/>
              <a:t>43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084064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94D5FCAE-7EFB-4903-8BD0-4AE1C5251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0256BC10-2EE0-4A98-9D26-E4F901F1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b="1"/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D474FFD9-2C52-4CB5-B62E-E30B0604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6075B-03A2-414D-A1CF-1B6E0D2F1813}" type="slidenum">
              <a:rPr lang="nl-NL" altLang="nl-NL" sz="1200" smtClean="0"/>
              <a:pPr/>
              <a:t>44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5746941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FE878D-42EA-458D-BC01-AFD00D48B483}" type="slidenum">
              <a:rPr lang="nl-NL" altLang="nl-NL" sz="1200" smtClean="0"/>
              <a:pPr/>
              <a:t>45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1097022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DDF96E0-9DD7-4E7B-B825-88AC78FD04CA}" type="slidenum">
              <a:rPr lang="nl-NL" altLang="nl-NL" sz="1200" smtClean="0"/>
              <a:pPr/>
              <a:t>46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989800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65113663-255B-4FF1-A832-DAA124A7E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AD7AC9B1-3BA0-40ED-8417-DE4A3717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40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CCB2AFB6-866C-461E-95EB-D911BDA7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B21FF-9D41-422E-83BC-8B2CABD8C2D7}" type="slidenum">
              <a:rPr lang="nl-NL" altLang="nl-NL" sz="1200" smtClean="0"/>
              <a:pPr/>
              <a:t>47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41318697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>
            <a:extLst>
              <a:ext uri="{FF2B5EF4-FFF2-40B4-BE49-F238E27FC236}">
                <a16:creationId xmlns:a16="http://schemas.microsoft.com/office/drawing/2014/main" id="{D33FED85-7CAE-4927-97A2-EE838E858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Tijdelijke aanduiding voor notities 2">
            <a:extLst>
              <a:ext uri="{FF2B5EF4-FFF2-40B4-BE49-F238E27FC236}">
                <a16:creationId xmlns:a16="http://schemas.microsoft.com/office/drawing/2014/main" id="{0B95DB07-4BA0-47D8-94ED-7E1FD8B4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b="1"/>
          </a:p>
        </p:txBody>
      </p:sp>
      <p:sp>
        <p:nvSpPr>
          <p:cNvPr id="70660" name="Tijdelijke aanduiding voor dianummer 3">
            <a:extLst>
              <a:ext uri="{FF2B5EF4-FFF2-40B4-BE49-F238E27FC236}">
                <a16:creationId xmlns:a16="http://schemas.microsoft.com/office/drawing/2014/main" id="{536669D2-C048-46F7-97F3-8CFCEF1CE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705B3A-DDAB-45F6-8900-D0B19E08BD39}" type="slidenum">
              <a:rPr lang="nl-NL" altLang="nl-NL" sz="1200" smtClean="0"/>
              <a:pPr/>
              <a:t>48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4163112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>
            <a:extLst>
              <a:ext uri="{FF2B5EF4-FFF2-40B4-BE49-F238E27FC236}">
                <a16:creationId xmlns:a16="http://schemas.microsoft.com/office/drawing/2014/main" id="{AB31FE6E-1549-4A58-8ED0-2DE947D11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Tijdelijke aanduiding voor notities 2">
            <a:extLst>
              <a:ext uri="{FF2B5EF4-FFF2-40B4-BE49-F238E27FC236}">
                <a16:creationId xmlns:a16="http://schemas.microsoft.com/office/drawing/2014/main" id="{1A239F2B-B0C7-48D0-8DC4-A2AB2BD54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72708" name="Tijdelijke aanduiding voor dianummer 3">
            <a:extLst>
              <a:ext uri="{FF2B5EF4-FFF2-40B4-BE49-F238E27FC236}">
                <a16:creationId xmlns:a16="http://schemas.microsoft.com/office/drawing/2014/main" id="{A64E3E28-6819-4706-ABC6-26515A2F0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9703C7-D274-43FE-9B78-6F7AEDD5F184}" type="slidenum">
              <a:rPr lang="nl-NL" altLang="nl-NL" sz="1200" smtClean="0"/>
              <a:pPr/>
              <a:t>49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10953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>
            <a:extLst>
              <a:ext uri="{FF2B5EF4-FFF2-40B4-BE49-F238E27FC236}">
                <a16:creationId xmlns:a16="http://schemas.microsoft.com/office/drawing/2014/main" id="{314E2679-DBE9-4E45-876D-6D75E4911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Tijdelijke aanduiding voor notities 2">
            <a:extLst>
              <a:ext uri="{FF2B5EF4-FFF2-40B4-BE49-F238E27FC236}">
                <a16:creationId xmlns:a16="http://schemas.microsoft.com/office/drawing/2014/main" id="{3F1286FA-6EA3-42F9-A8CF-39702A15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400" b="1"/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4B9E477C-FA61-4BBD-BA2A-DDF9BEEE9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9C8DFC-B19F-4B86-B90E-FD15D39B6E69}" type="slidenum">
              <a:rPr lang="nl-NL" altLang="nl-NL" sz="1200" smtClean="0"/>
              <a:pPr/>
              <a:t>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55040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>
            <a:extLst>
              <a:ext uri="{FF2B5EF4-FFF2-40B4-BE49-F238E27FC236}">
                <a16:creationId xmlns:a16="http://schemas.microsoft.com/office/drawing/2014/main" id="{B792FB3A-AE3A-4E7A-90DC-178C2755D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>
            <a:extLst>
              <a:ext uri="{FF2B5EF4-FFF2-40B4-BE49-F238E27FC236}">
                <a16:creationId xmlns:a16="http://schemas.microsoft.com/office/drawing/2014/main" id="{B91B7FA5-A30B-4DFE-88BB-4EB79A55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CB20E9AD-696A-49EF-B209-2B07F61E5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6C5AB0-FB77-4CAD-B598-F0FA50348055}" type="slidenum">
              <a:rPr lang="nl-NL" altLang="nl-NL" sz="1200" smtClean="0"/>
              <a:pPr/>
              <a:t>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2324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24A833-481C-45A4-9112-5FAAA42B0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631CCE-4D5D-4B5D-A671-6E64407DA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b="1"/>
          </a:p>
        </p:txBody>
      </p:sp>
    </p:spTree>
    <p:extLst>
      <p:ext uri="{BB962C8B-B14F-4D97-AF65-F5344CB8AC3E}">
        <p14:creationId xmlns:p14="http://schemas.microsoft.com/office/powerpoint/2010/main" val="32738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D169C4AD-C42D-49EB-89DC-4BB615325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7EEBB1C0-9AD8-4A81-B12A-33A2483C4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B9D08E89-DBA4-4C64-B137-8DC3E59F0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F6909F-1EC2-4A0A-8143-9266B39299AF}" type="slidenum">
              <a:rPr lang="nl-NL" altLang="nl-NL" sz="1200" smtClean="0"/>
              <a:pPr/>
              <a:t>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09331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70B233C8-12D2-47FB-BD00-35F39FEF8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3ADA742B-6015-455A-BADC-65CA9173C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z="1600" b="1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3897BFD0-6E56-471B-9B89-5929A9539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1B0D6B-9ACA-4213-86A5-13E427209857}" type="slidenum">
              <a:rPr lang="nl-NL" altLang="nl-NL" sz="1200" smtClean="0"/>
              <a:pPr/>
              <a:t>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47122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AC5612-806B-46FB-B1EE-D4BE4E11B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ED41-DFF8-4687-8AF2-8F501B61FA68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078DFD-A4ED-451A-AC8B-B0C3E71A2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8E3DE-262A-4715-AE60-2230A1E04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E5CE-17E1-4AB8-9C1A-144B560CECEF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2845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11512-94AE-42E4-8459-7813B80C9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3BC9-D8DB-4681-A11D-BAA1B25E7740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5D50A-CD67-4D1C-879F-C195A36BA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81C094-FEC9-4FC7-BF7F-4AB231C08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37C7-6DB4-48CF-9C18-C7603AC6B94C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23601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520F87-B706-4183-AC7C-D7EE29D4D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6CE6-7488-43A2-8695-9B2304AFE2D9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6A64C7-0DEC-4EC1-AFF5-A3ADC4647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B07D46-8916-4C26-B4B6-4692767DE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0573-FBF1-4113-85A0-710ACB9DE55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286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0F2D9C-42BA-463D-BB54-C71EE58F9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46A1-8E54-4705-98AC-FDA69EDE3A05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C8B55F-5314-4383-941C-3B06D5BEA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27684C-631A-415C-8DE2-0204F92FC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FADC-0558-4D8A-B41B-9048A6F5E72B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22286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22B40-D108-4572-ABD7-E57742262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20B4-F958-4A4D-9CC1-302518D2791A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23F68-9628-4111-A723-1F0539853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618F26-4FBE-459B-A768-1EF5DDA83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A6BF-D162-49DA-AD51-A5910D6B8BAB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803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2B4B2-728E-4363-B70D-2CFF0DD00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90A-EB8F-4A4C-95C8-1D2E47C40161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698EE-F938-4FC7-BA16-BA92C9B61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555C3-0A63-42C1-B738-DE2FD1552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846D-0CDF-4F5B-9701-34111FB60713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0220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DAE0C6-0619-43E7-8516-5DADC02A1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4558-747E-4C2D-8702-66F98F24C105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B6A048-C3D4-46BC-88A6-C60FC10A3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12566-95C4-446A-A6C7-B87AC2342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D7C3-FA65-4B14-A6BE-34D0CD23B0B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16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3357FA-A02B-4655-8C50-3F6E32279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508B-2E84-4F07-A40A-9FD63531A243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80E8DD-7D88-4868-9590-FB3B06E10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4606B9-42AD-4807-A93B-5A8F73D0D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2776-9A0D-4F8B-AB6F-1E2CE728076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1567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610E40-A99F-4BF8-BCB6-E533B918A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5E93-DAAA-430E-B480-7462A9FB0C87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80A1B3-C442-4ECA-A700-1896F2C7F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EB6CB0-2661-4AF1-9E9F-49B2A194D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D53E-6A64-406A-80E3-97BBEECD88D0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993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43C67-BB24-41C8-8457-9CD3D4E61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2BB0-8BE2-4A63-A25E-72AD464779AA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D171E4-403B-47AA-959C-A99AC0923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FF1DB-9AE7-4687-8E87-F1FA14173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87F3C-0E94-4DB5-B092-6D4A5AEC8FBC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5946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A2B8C-F3BD-49F3-9DB3-9F71ABEC2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A5DB-7838-4C5B-97B6-CB610DC87032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82DF6-7FA0-4F6B-B9F5-26A6D3500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D9EC0-F35B-468C-8429-B919D8DA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937E-AE41-4E72-A6E5-12DEF9C3F73F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46235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F7B555-09E3-4AD8-9F4B-F721A1660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B32CC4-1996-4E81-B0DD-76AED8E6B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54B811-BE61-4A93-B7A7-281D6C05F0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57788DC4-760A-4490-8BCE-15ADB395B5FC}" type="datetime1">
              <a:rPr lang="nl-NL" altLang="nl-NL"/>
              <a:pPr>
                <a:defRPr/>
              </a:pPr>
              <a:t>03-04-19</a:t>
            </a:fld>
            <a:endParaRPr lang="nl-NL" altLang="nl-NL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293300-2899-4DB7-9D85-88598BC92C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2701B0-569C-4085-BC93-29B117FAED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0CA62F-5A35-4FE2-B7D3-FB9A015F036F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3.png@01D4C380.D7DDBB10" TargetMode="External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78AC82AC-A5C4-4B04-9417-69398650B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39CE7-44E7-4AE6-B799-A6D24253FA92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40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CCEF6A3-5C07-4BAF-9AF2-964F6A6A2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675687" cy="1223962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dirty="0"/>
              <a:t> 	</a:t>
            </a: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E3AF496-EF83-4D0C-A6D5-3DC97CC1B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352928" cy="3743623"/>
          </a:xfrm>
          <a:extLst/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nl-NL" sz="2800" b="1" i="1" dirty="0">
                <a:solidFill>
                  <a:srgbClr val="002060"/>
                </a:solidFill>
                <a:ea typeface="ＭＳ Ｐゴシック" charset="-128"/>
              </a:rPr>
              <a:t>  </a:t>
            </a:r>
            <a:r>
              <a:rPr lang="nl-NL" b="1" dirty="0">
                <a:solidFill>
                  <a:srgbClr val="002060"/>
                </a:solidFill>
                <a:ea typeface="ＭＳ Ｐゴシック" charset="-128"/>
              </a:rPr>
              <a:t>VDG Ledenvergadering 28 maart 2019 </a:t>
            </a:r>
          </a:p>
          <a:p>
            <a:pPr marL="0" indent="0" eaLnBrk="1" hangingPunct="1">
              <a:buFontTx/>
              <a:buNone/>
              <a:defRPr/>
            </a:pPr>
            <a:endParaRPr lang="nl-NL" sz="32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defRPr/>
            </a:pPr>
            <a:endParaRPr lang="nl-NL" sz="2800" i="1" dirty="0">
              <a:solidFill>
                <a:srgbClr val="66FF33"/>
              </a:solidFill>
              <a:ea typeface="ＭＳ Ｐゴシック" charset="-128"/>
            </a:endParaRPr>
          </a:p>
          <a:p>
            <a:pPr lvl="3" eaLnBrk="1" hangingPunct="1">
              <a:defRPr/>
            </a:pPr>
            <a:r>
              <a:rPr lang="nl-NL" altLang="nl-NL" sz="1600" b="1" i="1" dirty="0">
                <a:ea typeface="ＭＳ Ｐゴシック" charset="-128"/>
              </a:rPr>
              <a:t>Foto nummer 92</a:t>
            </a:r>
          </a:p>
        </p:txBody>
      </p:sp>
      <p:pic>
        <p:nvPicPr>
          <p:cNvPr id="614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A4CE74B9-88DB-4B5C-BAF4-DD62FCCC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747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5148064" cy="34315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3012-487E-4AED-A341-91A9A0C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2531" name="Tijdelijke aanduiding voor inhoud 2">
            <a:extLst>
              <a:ext uri="{FF2B5EF4-FFF2-40B4-BE49-F238E27FC236}">
                <a16:creationId xmlns:a16="http://schemas.microsoft.com/office/drawing/2014/main" id="{115B088B-9F9E-4531-9049-1F0F21FB4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2160588"/>
          </a:xfrm>
        </p:spPr>
        <p:txBody>
          <a:bodyPr/>
          <a:lstStyle/>
          <a:p>
            <a:pPr marL="1371600" lvl="3" indent="0">
              <a:buFontTx/>
              <a:buNone/>
            </a:pPr>
            <a:r>
              <a:rPr lang="nl-NL" altLang="nl-NL" sz="3200">
                <a:solidFill>
                  <a:srgbClr val="002060"/>
                </a:solidFill>
              </a:rPr>
              <a:t>    koop</a:t>
            </a:r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D2FE11B8-5925-445B-A830-4C006201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8DE27-35F8-4B3E-AFD3-45F8658195AC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nl-NL" altLang="nl-NL" sz="1400"/>
          </a:p>
        </p:txBody>
      </p:sp>
      <p:pic>
        <p:nvPicPr>
          <p:cNvPr id="22533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753F1B51-3CFB-4D85-9893-FDB9A439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600_image001.png">
            <a:extLst>
              <a:ext uri="{FF2B5EF4-FFF2-40B4-BE49-F238E27FC236}">
                <a16:creationId xmlns:a16="http://schemas.microsoft.com/office/drawing/2014/main" id="{36247BFA-5515-4A89-A290-3434BA6A4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3" y="1262063"/>
            <a:ext cx="7512834" cy="507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1BBA69C7-21A4-4ACB-8A35-FD8A4AB56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35F98-119C-40D2-AE99-0C80A4E020D4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l-NL" altLang="nl-NL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CEF6A3-5C07-4BAF-9AF2-964F6A6A2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675687" cy="1223962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dirty="0"/>
              <a:t> 	      </a:t>
            </a:r>
            <a:r>
              <a:rPr lang="nl-NL" alt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pic>
        <p:nvPicPr>
          <p:cNvPr id="24580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B2B114D9-6752-4551-BCDA-6E8A8860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28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Chart 2">
            <a:extLst>
              <a:ext uri="{FF2B5EF4-FFF2-40B4-BE49-F238E27FC236}">
                <a16:creationId xmlns:a16="http://schemas.microsoft.com/office/drawing/2014/main" id="{28A5D439-8B6C-4B00-BFC2-0AD73280B3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557338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Chart" r:id="rId5" imgW="8340051" imgH="4633362" progId="Excel.Chart.8">
                  <p:embed/>
                </p:oleObj>
              </mc:Choice>
              <mc:Fallback>
                <p:oleObj name="Chart" r:id="rId5" imgW="8340051" imgH="4633362" progId="Excel.Chart.8">
                  <p:embed/>
                  <p:pic>
                    <p:nvPicPr>
                      <p:cNvPr id="0" name="Char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57338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45703357-6026-4893-9FF5-5C0764CAD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4F3E64-6A09-469F-96E2-8F3418F4035D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nl-NL" altLang="nl-NL" sz="1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5DB44C1-42CA-4306-A4E3-F6DD31B44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686800" cy="1079500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</a:p>
        </p:txBody>
      </p:sp>
      <p:pic>
        <p:nvPicPr>
          <p:cNvPr id="2662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EACDD2A4-DBE0-4742-BDD3-D2DD60EB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873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kstvak 1">
            <a:extLst>
              <a:ext uri="{FF2B5EF4-FFF2-40B4-BE49-F238E27FC236}">
                <a16:creationId xmlns:a16="http://schemas.microsoft.com/office/drawing/2014/main" id="{98B73FCE-3682-4810-9552-055652AF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5" y="1730375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800" b="1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43064B-25F0-4973-9503-59083134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2060"/>
                </a:solidFill>
              </a:rPr>
              <a:t>Toezegging van Dow management</a:t>
            </a:r>
          </a:p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</a:rPr>
              <a:t>Er zal met enige regelmaat gekeken worden naar de inflatiecijfers over de afgelopen jaren</a:t>
            </a:r>
          </a:p>
          <a:p>
            <a:pPr marL="0" indent="0">
              <a:buFontTx/>
              <a:buNone/>
              <a:defRPr/>
            </a:pPr>
            <a:endParaRPr lang="nl-NL" altLang="nl-NL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</a:rPr>
              <a:t>Afhankelijk van bepaalde factoren heeft Dow toegezegd een compensatie ter beschikking te stellen, in welke vorm dan ook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3012-487E-4AED-A341-91A9A0C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8435" name="Tijdelijke aanduiding voor inhoud 2">
            <a:extLst>
              <a:ext uri="{FF2B5EF4-FFF2-40B4-BE49-F238E27FC236}">
                <a16:creationId xmlns:a16="http://schemas.microsoft.com/office/drawing/2014/main" id="{8887CF3A-B0AA-4EA8-84C1-38DA501C9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2160588"/>
          </a:xfrm>
        </p:spPr>
        <p:txBody>
          <a:bodyPr/>
          <a:lstStyle/>
          <a:p>
            <a:pPr marL="1371600" lvl="3" indent="0">
              <a:buFontTx/>
              <a:buNone/>
            </a:pPr>
            <a:r>
              <a:rPr lang="nl-NL" altLang="nl-NL" sz="3200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818D351C-8CDD-4CF4-B194-39FB9E84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0C5F6-BABC-4DD2-AF85-92CEF3DDCFF5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nl-NL" altLang="nl-NL" sz="1400"/>
          </a:p>
        </p:txBody>
      </p:sp>
      <p:pic>
        <p:nvPicPr>
          <p:cNvPr id="1843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B14E1D3D-E1FC-49FA-8DF7-B63D7C8C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2403FF-8F6B-4E16-8199-48687108C6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334452"/>
            <a:ext cx="5760720" cy="4189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98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3012-487E-4AED-A341-91A9A0C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8675" name="Tijdelijke aanduiding voor inhoud 2">
            <a:extLst>
              <a:ext uri="{FF2B5EF4-FFF2-40B4-BE49-F238E27FC236}">
                <a16:creationId xmlns:a16="http://schemas.microsoft.com/office/drawing/2014/main" id="{274D11ED-4A32-420A-9EC7-6A707BB59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2160588"/>
          </a:xfrm>
        </p:spPr>
        <p:txBody>
          <a:bodyPr/>
          <a:lstStyle/>
          <a:p>
            <a:pPr marL="1371600" lvl="3" indent="0">
              <a:buFontTx/>
              <a:buNone/>
            </a:pPr>
            <a:r>
              <a:rPr lang="nl-NL" altLang="nl-NL" sz="3200" dirty="0">
                <a:solidFill>
                  <a:srgbClr val="002060"/>
                </a:solidFill>
              </a:rPr>
              <a:t>	</a:t>
            </a:r>
            <a:r>
              <a:rPr lang="nl-NL" altLang="nl-NL" sz="3200" b="1" dirty="0">
                <a:solidFill>
                  <a:srgbClr val="002060"/>
                </a:solidFill>
              </a:rPr>
              <a:t>Jaarverslag VDG 2018</a:t>
            </a:r>
          </a:p>
          <a:p>
            <a:pPr marL="1371600" lvl="3" indent="0">
              <a:buFontTx/>
              <a:buNone/>
            </a:pPr>
            <a:r>
              <a:rPr lang="nl-NL" altLang="nl-NL" sz="3200" dirty="0">
                <a:solidFill>
                  <a:srgbClr val="002060"/>
                </a:solidFill>
              </a:rPr>
              <a:t>		</a:t>
            </a:r>
            <a:r>
              <a:rPr lang="nl-NL" altLang="nl-NL" sz="3200" i="1" dirty="0">
                <a:solidFill>
                  <a:srgbClr val="002060"/>
                </a:solidFill>
              </a:rPr>
              <a:t>Ruud Lie</a:t>
            </a:r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73B2CE30-2377-4F48-9AAC-652FA3B5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5C64B-8780-451D-BE17-9055142D2D86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nl-NL" altLang="nl-NL" sz="1400"/>
          </a:p>
        </p:txBody>
      </p:sp>
      <p:pic>
        <p:nvPicPr>
          <p:cNvPr id="2867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AFACBC7C-7FAE-4531-85AB-CA2E25ED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69220-7864-441D-935B-C2085900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1018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nl-NL" altLang="nl-NL" sz="21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100" dirty="0">
              <a:solidFill>
                <a:srgbClr val="002060"/>
              </a:solidFill>
            </a:endParaRPr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id="{B0603527-9650-4B4E-B414-D322E4DE32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564904"/>
            <a:ext cx="6172200" cy="2016224"/>
          </a:xfrm>
        </p:spPr>
        <p:txBody>
          <a:bodyPr/>
          <a:lstStyle/>
          <a:p>
            <a:endParaRPr lang="nl-NL" altLang="nl-NL" sz="1800" dirty="0"/>
          </a:p>
          <a:p>
            <a:endParaRPr lang="nl-NL" altLang="nl-NL" sz="1800" dirty="0"/>
          </a:p>
          <a:p>
            <a:r>
              <a:rPr lang="nl-NL" altLang="nl-NL" sz="2000" dirty="0"/>
              <a:t>Landelijke pensioen ontwikkelingen en de VDG</a:t>
            </a:r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94B74663-DB83-4157-83A8-D75A5EC72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0FAF7-5B3A-4E4E-8028-D3D5F5831750}" type="slidenum">
              <a:rPr lang="nl-NL" altLang="nl-NL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nl-NL" altLang="nl-NL" sz="1050"/>
          </a:p>
        </p:txBody>
      </p:sp>
      <p:pic>
        <p:nvPicPr>
          <p:cNvPr id="30725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E9FBC69-047D-41AE-97AA-C0B468FF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" y="1384831"/>
            <a:ext cx="64293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7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DEB0DB8F-75C6-4697-8E0F-8A2D91C4D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81AFE-BCA9-409C-A27E-2324AFC4D197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nl-NL" altLang="nl-NL" sz="1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5DB44C1-42CA-4306-A4E3-F6DD31B44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686800" cy="1079500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FFA09F2-0937-4F60-9AE3-7F2CE3374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204864"/>
            <a:ext cx="8569325" cy="2736304"/>
          </a:xfrm>
        </p:spPr>
        <p:txBody>
          <a:bodyPr/>
          <a:lstStyle/>
          <a:p>
            <a:pPr>
              <a:defRPr/>
            </a:pPr>
            <a:r>
              <a:rPr lang="nl-NL" dirty="0"/>
              <a:t> </a:t>
            </a:r>
            <a:r>
              <a:rPr lang="nl-NL" sz="2400" dirty="0"/>
              <a:t>VDG bestaat 25 jaar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  Accent verlegging naar zorgkosten vergoeding en inhoud 			van verzekeringen</a:t>
            </a:r>
          </a:p>
          <a:p>
            <a:endParaRPr lang="nl-NL" altLang="nl-NL" dirty="0">
              <a:solidFill>
                <a:srgbClr val="002060"/>
              </a:solidFill>
            </a:endParaRPr>
          </a:p>
        </p:txBody>
      </p:sp>
      <p:pic>
        <p:nvPicPr>
          <p:cNvPr id="32773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55E265A5-A1DB-4320-B8BA-B81EB3C1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873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69220-7864-441D-935B-C2085900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8675" name="Tijdelijke aanduiding voor inhoud 2">
            <a:extLst>
              <a:ext uri="{FF2B5EF4-FFF2-40B4-BE49-F238E27FC236}">
                <a16:creationId xmlns:a16="http://schemas.microsoft.com/office/drawing/2014/main" id="{168D31C6-8188-4F37-A5ED-CC22284B0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35150"/>
            <a:ext cx="8229600" cy="39701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400" dirty="0"/>
              <a:t>			</a:t>
            </a:r>
            <a:r>
              <a:rPr lang="nl-NL" altLang="nl-NL" sz="2400" dirty="0"/>
              <a:t>Bestuur</a:t>
            </a:r>
          </a:p>
          <a:p>
            <a:pPr>
              <a:defRPr/>
            </a:pPr>
            <a:r>
              <a:rPr lang="nl-NL" altLang="nl-NL" sz="2400" dirty="0"/>
              <a:t>Het bestuur is 6 x bij elkaar geweest</a:t>
            </a:r>
          </a:p>
          <a:p>
            <a:r>
              <a:rPr lang="nl-NL" altLang="nl-NL" sz="2400" dirty="0"/>
              <a:t>Maril van Waes is als vertegenwoordiger van de gepensioneerden in het Verantwoordingsorgaan benoemd</a:t>
            </a:r>
          </a:p>
          <a:p>
            <a:r>
              <a:rPr lang="nl-NL" altLang="nl-NL" sz="2400" dirty="0"/>
              <a:t>Henny Martens is toegetreden als vertegenwoordiger van de gepensioneerden in de Dow OR verzekerings- commissie.</a:t>
            </a:r>
          </a:p>
          <a:p>
            <a:r>
              <a:rPr lang="nl-NL" altLang="nl-NL" sz="2400" dirty="0"/>
              <a:t>KNVG contacten</a:t>
            </a:r>
          </a:p>
          <a:p>
            <a:pPr marL="0" indent="0">
              <a:buFontTx/>
              <a:buNone/>
              <a:defRPr/>
            </a:pPr>
            <a:endParaRPr lang="nl-NL" sz="2400" u="sng" dirty="0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E6CA5D9E-44D7-44A4-B3B2-06EFB3456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42D30-8A73-42DB-8760-B4087C57991F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nl-NL" altLang="nl-NL" sz="1400"/>
          </a:p>
        </p:txBody>
      </p:sp>
      <p:pic>
        <p:nvPicPr>
          <p:cNvPr id="3482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4BFDFB57-99B9-41BC-82FC-465C3C60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9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69220-7864-441D-935B-C2085900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6867" name="Tijdelijke aanduiding voor inhoud 2">
            <a:extLst>
              <a:ext uri="{FF2B5EF4-FFF2-40B4-BE49-F238E27FC236}">
                <a16:creationId xmlns:a16="http://schemas.microsoft.com/office/drawing/2014/main" id="{ADF4C1A7-5B11-443E-9F94-C25970ABC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38288"/>
            <a:ext cx="8229600" cy="4552950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200" dirty="0"/>
              <a:t>			VDG Leden</a:t>
            </a:r>
          </a:p>
          <a:p>
            <a:pPr marL="0" indent="0">
              <a:buNone/>
            </a:pPr>
            <a:endParaRPr lang="nl-NL" altLang="nl-NL" sz="2200" dirty="0"/>
          </a:p>
          <a:p>
            <a:r>
              <a:rPr lang="nl-NL" altLang="nl-NL" sz="2200" dirty="0"/>
              <a:t>L</a:t>
            </a:r>
            <a:r>
              <a:rPr lang="nl-NL" altLang="nl-NL" sz="2400" dirty="0"/>
              <a:t>idmaatschap van de VDG onder de loep</a:t>
            </a:r>
          </a:p>
          <a:p>
            <a:pPr marL="0" indent="0">
              <a:buNone/>
            </a:pPr>
            <a:r>
              <a:rPr lang="nl-NL" altLang="nl-NL" sz="2400" dirty="0"/>
              <a:t> </a:t>
            </a:r>
          </a:p>
          <a:p>
            <a:r>
              <a:rPr lang="nl-NL" altLang="nl-NL" sz="2400" dirty="0"/>
              <a:t>Kosten Post</a:t>
            </a:r>
          </a:p>
          <a:p>
            <a:endParaRPr lang="nl-NL" altLang="nl-NL" sz="2400" dirty="0"/>
          </a:p>
          <a:p>
            <a:r>
              <a:rPr lang="nl-NL" altLang="nl-NL" sz="2400" dirty="0"/>
              <a:t>Protocol Bescherming Persoonsgegevens</a:t>
            </a:r>
          </a:p>
          <a:p>
            <a:endParaRPr lang="nl-NL" altLang="nl-NL" sz="2400" dirty="0"/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56CEE430-4F51-402A-9A48-EB8BCC224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BF911-4AF2-49EF-AFE2-2CC373042BAB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nl-NL" altLang="nl-NL" sz="1400"/>
          </a:p>
        </p:txBody>
      </p:sp>
      <p:pic>
        <p:nvPicPr>
          <p:cNvPr id="3686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FCC55D12-1B2B-451A-9203-79DDB478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04294-4A8F-4124-BD18-8756182D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8915" name="Tijdelijke aanduiding voor dianummer 3">
            <a:extLst>
              <a:ext uri="{FF2B5EF4-FFF2-40B4-BE49-F238E27FC236}">
                <a16:creationId xmlns:a16="http://schemas.microsoft.com/office/drawing/2014/main" id="{78D6BC83-F074-4F0B-9392-5D6B9389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3A5C-F08C-44CF-BED1-663678103A06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nl-NL" altLang="nl-NL" sz="1400"/>
          </a:p>
        </p:txBody>
      </p:sp>
      <p:pic>
        <p:nvPicPr>
          <p:cNvPr id="38916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F1D6B80-33CF-4690-A97B-3A84458D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ijdelijke aanduiding voor inhoud 3">
            <a:extLst>
              <a:ext uri="{FF2B5EF4-FFF2-40B4-BE49-F238E27FC236}">
                <a16:creationId xmlns:a16="http://schemas.microsoft.com/office/drawing/2014/main" id="{6D264773-136C-461F-A85D-4F6ED2A602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altLang="nl-NL" dirty="0"/>
              <a:t>			PR</a:t>
            </a:r>
          </a:p>
          <a:p>
            <a:pPr>
              <a:defRPr/>
            </a:pPr>
            <a:r>
              <a:rPr lang="nl-NL" altLang="nl-NL" sz="2400" dirty="0"/>
              <a:t>Website :</a:t>
            </a:r>
            <a:br>
              <a:rPr lang="nl-NL" altLang="nl-NL" sz="2400" dirty="0"/>
            </a:br>
            <a:r>
              <a:rPr lang="nl-NL" altLang="nl-NL" sz="2400" dirty="0"/>
              <a:t>van 17.200 in 2017 naar 21.135 bezoeken in 2018</a:t>
            </a:r>
            <a:br>
              <a:rPr lang="nl-NL" altLang="nl-NL" sz="2400" dirty="0"/>
            </a:br>
            <a:endParaRPr lang="nl-NL" altLang="nl-NL" sz="2400" dirty="0"/>
          </a:p>
          <a:p>
            <a:pPr>
              <a:defRPr/>
            </a:pPr>
            <a:r>
              <a:rPr lang="nl-NL" altLang="nl-NL" sz="2400" dirty="0"/>
              <a:t>Nieuwsbrieven 3x uitgestuurd</a:t>
            </a:r>
          </a:p>
          <a:p>
            <a:pPr>
              <a:defRPr/>
            </a:pPr>
            <a:endParaRPr lang="nl-NL" altLang="nl-NL" sz="2400" dirty="0"/>
          </a:p>
          <a:p>
            <a:pPr>
              <a:defRPr/>
            </a:pPr>
            <a:r>
              <a:rPr lang="nl-NL" altLang="nl-NL" sz="2400" dirty="0"/>
              <a:t>Publicatie over VDG in “Jouw Dow” en “Pensioen Update”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78AC82AC-A5C4-4B04-9417-69398650B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39CE7-44E7-4AE6-B799-A6D24253FA92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140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CCEF6A3-5C07-4BAF-9AF2-964F6A6A2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675687" cy="1223962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dirty="0"/>
              <a:t> 	</a:t>
            </a: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E3AF496-EF83-4D0C-A6D5-3DC97CC1B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2636838"/>
            <a:ext cx="8352928" cy="3095625"/>
          </a:xfrm>
          <a:extLst/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nl-NL" sz="2800" b="1" i="1" dirty="0">
                <a:solidFill>
                  <a:srgbClr val="002060"/>
                </a:solidFill>
                <a:ea typeface="ＭＳ Ｐゴシック" charset="-128"/>
              </a:rPr>
              <a:t>  </a:t>
            </a:r>
            <a:r>
              <a:rPr lang="nl-NL" b="1" dirty="0">
                <a:solidFill>
                  <a:srgbClr val="002060"/>
                </a:solidFill>
                <a:ea typeface="ＭＳ Ｐゴシック" charset="-128"/>
              </a:rPr>
              <a:t>VDG Ledenvergadering 28 maart 2019 </a:t>
            </a:r>
          </a:p>
          <a:p>
            <a:pPr marL="0" indent="0" eaLnBrk="1" hangingPunct="1">
              <a:buFontTx/>
              <a:buNone/>
              <a:defRPr/>
            </a:pPr>
            <a:endParaRPr lang="nl-NL" sz="3200" dirty="0">
              <a:solidFill>
                <a:srgbClr val="002060"/>
              </a:solidFill>
              <a:ea typeface="ＭＳ Ｐゴシック" charset="-128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nl-NL" sz="3200" dirty="0">
                <a:solidFill>
                  <a:srgbClr val="002060"/>
                </a:solidFill>
                <a:ea typeface="ＭＳ Ｐゴシック" pitchFamily="34" charset="-128"/>
              </a:rPr>
              <a:t>Hartelijk welkom – Voorwoord</a:t>
            </a:r>
            <a:endParaRPr lang="nl-NL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nl-NL" sz="3200" i="1" dirty="0">
                <a:solidFill>
                  <a:srgbClr val="002060"/>
                </a:solidFill>
                <a:ea typeface="ＭＳ Ｐゴシック" pitchFamily="34" charset="-128"/>
              </a:rPr>
              <a:t>Dik Schipper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sz="3200" dirty="0">
                <a:solidFill>
                  <a:srgbClr val="002060"/>
                </a:solidFill>
                <a:ea typeface="ＭＳ Ｐゴシック" pitchFamily="34" charset="-128"/>
              </a:rPr>
              <a:t>Voorzitter</a:t>
            </a:r>
          </a:p>
          <a:p>
            <a:pPr eaLnBrk="1" hangingPunct="1">
              <a:defRPr/>
            </a:pPr>
            <a:endParaRPr lang="nl-NL" sz="2800" i="1" dirty="0">
              <a:solidFill>
                <a:srgbClr val="66FF33"/>
              </a:solidFill>
              <a:ea typeface="ＭＳ Ｐゴシック" charset="-128"/>
            </a:endParaRPr>
          </a:p>
          <a:p>
            <a:pPr eaLnBrk="1" hangingPunct="1">
              <a:defRPr/>
            </a:pPr>
            <a:endParaRPr lang="nl-NL" altLang="nl-NL" sz="2800" i="1" dirty="0">
              <a:solidFill>
                <a:srgbClr val="66FF33"/>
              </a:solidFill>
              <a:ea typeface="ＭＳ Ｐゴシック" charset="-128"/>
            </a:endParaRPr>
          </a:p>
        </p:txBody>
      </p:sp>
      <p:pic>
        <p:nvPicPr>
          <p:cNvPr id="614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A4CE74B9-88DB-4B5C-BAF4-DD62FCCC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747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7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033A-BF97-4FE7-8EE2-9AAD44F6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40963" name="Tijdelijke aanduiding voor dianummer 3">
            <a:extLst>
              <a:ext uri="{FF2B5EF4-FFF2-40B4-BE49-F238E27FC236}">
                <a16:creationId xmlns:a16="http://schemas.microsoft.com/office/drawing/2014/main" id="{1278D037-B78F-4D42-8930-02D81ADF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F629A-F337-4446-99B0-577B49661111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nl-NL" altLang="nl-NL" sz="1400"/>
          </a:p>
        </p:txBody>
      </p:sp>
      <p:pic>
        <p:nvPicPr>
          <p:cNvPr id="40964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60B3A397-0287-4FF7-8A49-A2787DE3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333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ijdelijke aanduiding voor inhoud 2">
            <a:extLst>
              <a:ext uri="{FF2B5EF4-FFF2-40B4-BE49-F238E27FC236}">
                <a16:creationId xmlns:a16="http://schemas.microsoft.com/office/drawing/2014/main" id="{EF90ECE1-2667-4B52-BD33-78A56A7884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2420889"/>
            <a:ext cx="5760640" cy="2088232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1600" dirty="0"/>
              <a:t>             </a:t>
            </a:r>
            <a:r>
              <a:rPr lang="nl-NL" altLang="nl-NL" sz="2400" dirty="0"/>
              <a:t>Overleg met Dow</a:t>
            </a:r>
          </a:p>
          <a:p>
            <a:endParaRPr lang="nl-NL" altLang="nl-NL" sz="2400" dirty="0"/>
          </a:p>
          <a:p>
            <a:pPr marL="0" indent="0">
              <a:buNone/>
            </a:pPr>
            <a:r>
              <a:rPr lang="nl-NL" altLang="nl-NL" sz="2400" dirty="0"/>
              <a:t>         Leden woonachtig in België</a:t>
            </a:r>
          </a:p>
          <a:p>
            <a:endParaRPr lang="nl-NL" altLang="nl-NL" sz="1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23838EAE-EC48-4F51-A34A-3D1CFD30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325"/>
            <a:ext cx="8229600" cy="849313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en-GB" altLang="en-US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DDC2EC-87A6-4FB1-8083-E830C317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4813"/>
            <a:ext cx="8229600" cy="4525962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marL="0" indent="0" algn="ctr">
              <a:buFontTx/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Financieel Jaarverslag</a:t>
            </a:r>
          </a:p>
          <a:p>
            <a:pPr marL="0" indent="0" algn="ctr">
              <a:buFontTx/>
              <a:buNone/>
              <a:defRPr/>
            </a:pPr>
            <a:r>
              <a:rPr lang="nl-NL" i="1" dirty="0">
                <a:solidFill>
                  <a:srgbClr val="002060"/>
                </a:solidFill>
              </a:rPr>
              <a:t>Ineke Korst</a:t>
            </a:r>
          </a:p>
          <a:p>
            <a:pPr marL="0" indent="0" algn="ctr">
              <a:buNone/>
              <a:defRPr/>
            </a:pPr>
            <a:r>
              <a:rPr lang="nl-NL" dirty="0">
                <a:solidFill>
                  <a:srgbClr val="002060"/>
                </a:solidFill>
              </a:rPr>
              <a:t>Kandidaat penningmeester</a:t>
            </a:r>
          </a:p>
          <a:p>
            <a:pPr marL="0" indent="0" algn="ctr">
              <a:buFontTx/>
              <a:buNone/>
              <a:defRPr/>
            </a:pPr>
            <a:endParaRPr lang="nl-NL" i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n-GB" sz="3600" dirty="0">
              <a:latin typeface="+mj-lt"/>
            </a:endParaRPr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080447E1-44AE-4407-B392-05B8014D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62B94-3FDD-402F-B2C0-0A0FFB900CF6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nl-NL" altLang="nl-NL" sz="1400"/>
          </a:p>
        </p:txBody>
      </p:sp>
      <p:pic>
        <p:nvPicPr>
          <p:cNvPr id="4506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9F8E7665-7383-4FD4-9811-602C82D6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68338"/>
            <a:ext cx="85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EB1B5-E7D1-461B-A21C-8D724111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6147" name="Tijdelijke aanduiding voor inhoud 2">
            <a:extLst>
              <a:ext uri="{FF2B5EF4-FFF2-40B4-BE49-F238E27FC236}">
                <a16:creationId xmlns:a16="http://schemas.microsoft.com/office/drawing/2014/main" id="{1033671C-C8C7-42CE-990C-9FD95B20B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2736850"/>
          </a:xfrm>
        </p:spPr>
        <p:txBody>
          <a:bodyPr/>
          <a:lstStyle/>
          <a:p>
            <a:endParaRPr lang="nl-NL" altLang="nl-NL"/>
          </a:p>
          <a:p>
            <a:pPr marL="1371600" lvl="3" indent="0">
              <a:buFontTx/>
              <a:buNone/>
            </a:pPr>
            <a:r>
              <a:rPr lang="nl-NL" altLang="nl-NL" sz="2800"/>
              <a:t>	</a:t>
            </a:r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015DDE5-914A-406F-A56E-3BBF1621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F7421-9A38-4F8C-A19C-2792C3DF8623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nl-NL" altLang="nl-NL" sz="1400"/>
          </a:p>
        </p:txBody>
      </p:sp>
      <p:pic>
        <p:nvPicPr>
          <p:cNvPr id="614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06E7AB32-BF8C-461B-AF58-A6557B35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95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272D494-0079-431A-9167-B74B8F7F5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58318"/>
              </p:ext>
            </p:extLst>
          </p:nvPr>
        </p:nvGraphicFramePr>
        <p:xfrm>
          <a:off x="179512" y="1203325"/>
          <a:ext cx="8280922" cy="5257698"/>
        </p:xfrm>
        <a:graphic>
          <a:graphicData uri="http://schemas.openxmlformats.org/drawingml/2006/table">
            <a:tbl>
              <a:tblPr/>
              <a:tblGrid>
                <a:gridCol w="2790310">
                  <a:extLst>
                    <a:ext uri="{9D8B030D-6E8A-4147-A177-3AD203B41FA5}">
                      <a16:colId xmlns:a16="http://schemas.microsoft.com/office/drawing/2014/main" val="2472597314"/>
                    </a:ext>
                  </a:extLst>
                </a:gridCol>
                <a:gridCol w="1298716">
                  <a:extLst>
                    <a:ext uri="{9D8B030D-6E8A-4147-A177-3AD203B41FA5}">
                      <a16:colId xmlns:a16="http://schemas.microsoft.com/office/drawing/2014/main" val="459667953"/>
                    </a:ext>
                  </a:extLst>
                </a:gridCol>
                <a:gridCol w="1298716">
                  <a:extLst>
                    <a:ext uri="{9D8B030D-6E8A-4147-A177-3AD203B41FA5}">
                      <a16:colId xmlns:a16="http://schemas.microsoft.com/office/drawing/2014/main" val="4279745924"/>
                    </a:ext>
                  </a:extLst>
                </a:gridCol>
                <a:gridCol w="295748">
                  <a:extLst>
                    <a:ext uri="{9D8B030D-6E8A-4147-A177-3AD203B41FA5}">
                      <a16:colId xmlns:a16="http://schemas.microsoft.com/office/drawing/2014/main" val="1087041918"/>
                    </a:ext>
                  </a:extLst>
                </a:gridCol>
                <a:gridCol w="1298716">
                  <a:extLst>
                    <a:ext uri="{9D8B030D-6E8A-4147-A177-3AD203B41FA5}">
                      <a16:colId xmlns:a16="http://schemas.microsoft.com/office/drawing/2014/main" val="2857527223"/>
                    </a:ext>
                  </a:extLst>
                </a:gridCol>
                <a:gridCol w="1298716">
                  <a:extLst>
                    <a:ext uri="{9D8B030D-6E8A-4147-A177-3AD203B41FA5}">
                      <a16:colId xmlns:a16="http://schemas.microsoft.com/office/drawing/2014/main" val="641179829"/>
                    </a:ext>
                  </a:extLst>
                </a:gridCol>
              </a:tblGrid>
              <a:tr h="43298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effectLst/>
                          <a:latin typeface="Arial" panose="020B0604020202020204" pitchFamily="34" charset="0"/>
                        </a:rPr>
                        <a:t>Exploitatie VDG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33756"/>
                  </a:ext>
                </a:extLst>
              </a:tr>
              <a:tr h="309277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58990"/>
                  </a:ext>
                </a:extLst>
              </a:tr>
              <a:tr h="309277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>
                          <a:effectLst/>
                          <a:latin typeface="Arial" panose="020B0604020202020204" pitchFamily="34" charset="0"/>
                        </a:rPr>
                        <a:t>Begroting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>
                          <a:effectLst/>
                          <a:latin typeface="Arial" panose="020B0604020202020204" pitchFamily="34" charset="0"/>
                        </a:rPr>
                        <a:t>Werkelijk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effectLst/>
                          <a:latin typeface="Arial" panose="020B0604020202020204" pitchFamily="34" charset="0"/>
                        </a:rPr>
                        <a:t>Begroting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effectLst/>
                          <a:latin typeface="Arial" panose="020B0604020202020204" pitchFamily="34" charset="0"/>
                        </a:rPr>
                        <a:t>Werkelijk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86955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Ontvangsten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668426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Contributie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12.281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13.800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13.248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94608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Rente ABN AMRO spaarrek.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423156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Totaal ontvangsten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14.100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13.431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839253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effectLst/>
                          <a:latin typeface="Arial" panose="020B0604020202020204" pitchFamily="34" charset="0"/>
                        </a:rPr>
                        <a:t>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792345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Bank 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07440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Secretariaat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059525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Website onderhouden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559612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Nieuwsbrieven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5.500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323635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Cursussen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424049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Diversen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521743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KNVG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42601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Jaarvergadering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204652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Vergaderkosten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2.076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2.290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988170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Totaal 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11.950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10.900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14.800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8.070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31497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effectLst/>
                          <a:latin typeface="Arial" panose="020B0604020202020204" pitchFamily="34" charset="0"/>
                        </a:rPr>
                        <a:t>Reservering/Resultaat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1.425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-700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dirty="0">
                          <a:effectLst/>
                          <a:latin typeface="Arial" panose="020B0604020202020204" pitchFamily="34" charset="0"/>
                        </a:rPr>
                        <a:t>5.361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65025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14.100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13.431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837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55987-4CF0-4564-98E5-328662A1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EB8F21-1152-417E-9043-298A0665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168650"/>
          </a:xfrm>
        </p:spPr>
        <p:txBody>
          <a:bodyPr/>
          <a:lstStyle/>
          <a:p>
            <a:pPr marL="608013" indent="-608013" defTabSz="912813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nl-NL" b="1" i="1" dirty="0">
                <a:solidFill>
                  <a:srgbClr val="00B0F0"/>
                </a:solidFill>
              </a:rPr>
              <a:t>	</a:t>
            </a:r>
            <a:r>
              <a:rPr lang="nl-NL" b="1" i="1" dirty="0">
                <a:solidFill>
                  <a:srgbClr val="002060"/>
                </a:solidFill>
              </a:rPr>
              <a:t>Verslag kascontrolecommissie:</a:t>
            </a:r>
          </a:p>
          <a:p>
            <a:pPr marL="608013" indent="-608013" defTabSz="912813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endParaRPr lang="nl-NL" b="1" i="1" dirty="0">
              <a:solidFill>
                <a:srgbClr val="002060"/>
              </a:solidFill>
            </a:endParaRPr>
          </a:p>
          <a:p>
            <a:pPr marL="457200" lvl="1" indent="0" defTabSz="912813" eaLnBrk="1" hangingPunct="1">
              <a:buFontTx/>
              <a:buNone/>
              <a:defRPr/>
            </a:pPr>
            <a:r>
              <a:rPr lang="nl-NL" b="1" i="1" dirty="0">
                <a:solidFill>
                  <a:srgbClr val="002060"/>
                </a:solidFill>
              </a:rPr>
              <a:t>		</a:t>
            </a:r>
            <a:r>
              <a:rPr lang="nl-NL" i="1" dirty="0" err="1">
                <a:solidFill>
                  <a:srgbClr val="002060"/>
                </a:solidFill>
              </a:rPr>
              <a:t>Enno</a:t>
            </a:r>
            <a:r>
              <a:rPr lang="nl-NL" i="1" dirty="0">
                <a:solidFill>
                  <a:srgbClr val="002060"/>
                </a:solidFill>
              </a:rPr>
              <a:t> </a:t>
            </a:r>
            <a:r>
              <a:rPr lang="nl-NL" i="1" dirty="0" err="1">
                <a:solidFill>
                  <a:srgbClr val="002060"/>
                </a:solidFill>
              </a:rPr>
              <a:t>Thedinga</a:t>
            </a:r>
            <a:r>
              <a:rPr lang="nl-N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1" indent="0" defTabSz="912813" eaLnBrk="1" hangingPunct="1">
              <a:buFontTx/>
              <a:buNone/>
              <a:defRPr/>
            </a:pPr>
            <a:r>
              <a:rPr lang="nl-NL" b="1" i="1" dirty="0">
                <a:solidFill>
                  <a:srgbClr val="002060"/>
                </a:solidFill>
                <a:latin typeface="Calibri" panose="020F0502020204030204" pitchFamily="34" charset="0"/>
              </a:rPr>
              <a:t>		</a:t>
            </a:r>
            <a:r>
              <a:rPr lang="nl-NL" i="1" dirty="0">
                <a:solidFill>
                  <a:srgbClr val="002060"/>
                </a:solidFill>
              </a:rPr>
              <a:t>David Kasse			</a:t>
            </a:r>
          </a:p>
          <a:p>
            <a:pPr marL="608013" indent="-608013" defTabSz="912813" eaLnBrk="1" hangingPunct="1">
              <a:buFont typeface="Wingdings" pitchFamily="2" charset="2"/>
              <a:buNone/>
              <a:defRPr/>
            </a:pPr>
            <a:endParaRPr lang="nl-NL" b="1" i="1" dirty="0">
              <a:solidFill>
                <a:srgbClr val="FFFF00"/>
              </a:solidFill>
            </a:endParaRPr>
          </a:p>
          <a:p>
            <a:pPr marL="114300" indent="0">
              <a:buFontTx/>
              <a:buNone/>
              <a:defRPr/>
            </a:pPr>
            <a:endParaRPr lang="nl-NL" b="1" i="1" dirty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D0D46575-2C98-4F0E-BFFF-D4543B72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230576-D9DB-4E3D-86D7-5C0414F3C90B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nl-NL" altLang="nl-NL" sz="1400"/>
          </a:p>
        </p:txBody>
      </p:sp>
      <p:pic>
        <p:nvPicPr>
          <p:cNvPr id="10245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1FD1D855-2E0F-4B02-878C-16D6F6F1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8106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Tijdelijke aanduiding voor inhoud 1" descr="... , Währung, &lt;strong&gt;Geld&lt;/strong&gt;, Kredit - Kostenloses Bild auf Pixabay - 150091">
            <a:extLst>
              <a:ext uri="{FF2B5EF4-FFF2-40B4-BE49-F238E27FC236}">
                <a16:creationId xmlns:a16="http://schemas.microsoft.com/office/drawing/2014/main" id="{E806D1E7-2AA0-4660-AA9A-76666B73C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927475"/>
            <a:ext cx="30241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3EC63-090F-4282-A257-E0CEE915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111F08-9A5B-4D32-9AD5-04E6050C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592387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marL="114300" indent="0">
              <a:buFontTx/>
              <a:buNone/>
              <a:defRPr/>
            </a:pPr>
            <a:r>
              <a:rPr lang="nl-NL" b="1" i="1" dirty="0">
                <a:solidFill>
                  <a:srgbClr val="002060"/>
                </a:solidFill>
                <a:ea typeface="ＭＳ Ｐゴシック" pitchFamily="34" charset="-128"/>
              </a:rPr>
              <a:t>Verkiezing kascontrolecommissie 2019</a:t>
            </a:r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F93D2925-B167-4421-AB22-82FA2B5F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C436AE-499C-4374-B2A5-AF11FE62E9CB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nl-NL" altLang="nl-NL" sz="1400"/>
          </a:p>
        </p:txBody>
      </p:sp>
      <p:pic>
        <p:nvPicPr>
          <p:cNvPr id="12293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6BAD9B3-BAA9-45CD-A95F-3B21941C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51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669A3-6085-4BEC-A5CD-C519ED9F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4339" name="Tijdelijke aanduiding voor inhoud 2">
            <a:extLst>
              <a:ext uri="{FF2B5EF4-FFF2-40B4-BE49-F238E27FC236}">
                <a16:creationId xmlns:a16="http://schemas.microsoft.com/office/drawing/2014/main" id="{10E035DB-4682-4108-A66D-939C02B6A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2736850"/>
          </a:xfrm>
        </p:spPr>
        <p:txBody>
          <a:bodyPr/>
          <a:lstStyle/>
          <a:p>
            <a:endParaRPr lang="nl-NL" altLang="nl-NL"/>
          </a:p>
          <a:p>
            <a:pPr marL="1371600" lvl="3" indent="0">
              <a:buFontTx/>
              <a:buNone/>
            </a:pPr>
            <a:r>
              <a:rPr lang="nl-NL" altLang="nl-NL" sz="2800"/>
              <a:t>	</a:t>
            </a: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E04B3886-7645-4B65-8D17-D9FFC17C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B5BFA-309D-4928-A750-2A1095F2D52D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nl-NL" altLang="nl-NL" sz="1400"/>
          </a:p>
        </p:txBody>
      </p:sp>
      <p:pic>
        <p:nvPicPr>
          <p:cNvPr id="1434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E891935F-425F-4C12-9781-5E36FA26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8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EBF1A388-4D39-4377-981E-FC43EF060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50283"/>
              </p:ext>
            </p:extLst>
          </p:nvPr>
        </p:nvGraphicFramePr>
        <p:xfrm>
          <a:off x="395536" y="1539875"/>
          <a:ext cx="7920880" cy="4998720"/>
        </p:xfrm>
        <a:graphic>
          <a:graphicData uri="http://schemas.openxmlformats.org/drawingml/2006/table">
            <a:tbl>
              <a:tblPr/>
              <a:tblGrid>
                <a:gridCol w="3845406">
                  <a:extLst>
                    <a:ext uri="{9D8B030D-6E8A-4147-A177-3AD203B41FA5}">
                      <a16:colId xmlns:a16="http://schemas.microsoft.com/office/drawing/2014/main" val="2337248363"/>
                    </a:ext>
                  </a:extLst>
                </a:gridCol>
                <a:gridCol w="1259891">
                  <a:extLst>
                    <a:ext uri="{9D8B030D-6E8A-4147-A177-3AD203B41FA5}">
                      <a16:colId xmlns:a16="http://schemas.microsoft.com/office/drawing/2014/main" val="1367837405"/>
                    </a:ext>
                  </a:extLst>
                </a:gridCol>
                <a:gridCol w="1259891">
                  <a:extLst>
                    <a:ext uri="{9D8B030D-6E8A-4147-A177-3AD203B41FA5}">
                      <a16:colId xmlns:a16="http://schemas.microsoft.com/office/drawing/2014/main" val="222086855"/>
                    </a:ext>
                  </a:extLst>
                </a:gridCol>
                <a:gridCol w="295801">
                  <a:extLst>
                    <a:ext uri="{9D8B030D-6E8A-4147-A177-3AD203B41FA5}">
                      <a16:colId xmlns:a16="http://schemas.microsoft.com/office/drawing/2014/main" val="3284797003"/>
                    </a:ext>
                  </a:extLst>
                </a:gridCol>
                <a:gridCol w="1259891">
                  <a:extLst>
                    <a:ext uri="{9D8B030D-6E8A-4147-A177-3AD203B41FA5}">
                      <a16:colId xmlns:a16="http://schemas.microsoft.com/office/drawing/2014/main" val="2790678749"/>
                    </a:ext>
                  </a:extLst>
                </a:gridCol>
              </a:tblGrid>
              <a:tr h="3049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effectLst/>
                          <a:latin typeface="Arial" panose="020B0604020202020204" pitchFamily="34" charset="0"/>
                        </a:rPr>
                        <a:t>Begroting VDG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98709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8918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Begroting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Werkelijk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Begroting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06665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Ontvangsten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88582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Contributie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12.281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58285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Rente ABN AMRO spaarrekening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697850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Totaal ontvangsten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494239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08047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Bank 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137573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Secretariaat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632947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Website onderhouden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988578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Nieuwsbrieven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2.401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2.500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47454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Cursussen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76913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Diversen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2157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KNVG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380017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Jaarvergadering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518167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  Vergaderkosten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2.076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2.100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836538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Totaal kosten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11.950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10.900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10.800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60408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Reservering/Resultaat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1.425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1.245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70855"/>
                  </a:ext>
                </a:extLst>
              </a:tr>
              <a:tr h="23479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Totaal kosten incl. Reserveringen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9323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D9416-29C2-4664-BBD5-24C51ED0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6387" name="Tijdelijke aanduiding voor inhoud 2">
            <a:extLst>
              <a:ext uri="{FF2B5EF4-FFF2-40B4-BE49-F238E27FC236}">
                <a16:creationId xmlns:a16="http://schemas.microsoft.com/office/drawing/2014/main" id="{E00912B1-2F21-4FD6-9028-C078E2A5C2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2736850"/>
          </a:xfrm>
        </p:spPr>
        <p:txBody>
          <a:bodyPr/>
          <a:lstStyle/>
          <a:p>
            <a:endParaRPr lang="nl-NL" altLang="nl-NL" dirty="0"/>
          </a:p>
          <a:p>
            <a:pPr marL="514350" lvl="1" indent="0">
              <a:buFontTx/>
              <a:buNone/>
            </a:pPr>
            <a:r>
              <a:rPr lang="nl-NL" altLang="nl-NL" sz="3600" dirty="0"/>
              <a:t>		</a:t>
            </a:r>
            <a:endParaRPr lang="nl-NL" altLang="nl-NL" sz="3600" dirty="0">
              <a:solidFill>
                <a:srgbClr val="002060"/>
              </a:solidFill>
            </a:endParaRPr>
          </a:p>
          <a:p>
            <a:pPr marL="514350" lvl="1" indent="0" algn="ctr">
              <a:buFontTx/>
              <a:buNone/>
            </a:pPr>
            <a:r>
              <a:rPr lang="nl-NL" altLang="nl-NL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Vaststellen jaarlijkse contributie bijdrage voor 2019</a:t>
            </a:r>
          </a:p>
          <a:p>
            <a:pPr marL="514350" lvl="1" indent="0">
              <a:buFontTx/>
              <a:buNone/>
            </a:pPr>
            <a:endParaRPr lang="nl-NL" altLang="nl-NL" sz="3600" dirty="0">
              <a:solidFill>
                <a:srgbClr val="00B0F0"/>
              </a:solidFill>
            </a:endParaRPr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676239ED-F9B3-464D-81D6-33297A2F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1AFAF-FFE6-4366-B430-BB06CD1D0CF5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nl-NL" altLang="nl-NL" sz="1400"/>
          </a:p>
        </p:txBody>
      </p:sp>
      <p:pic>
        <p:nvPicPr>
          <p:cNvPr id="1638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769EB2B6-675F-4D41-83CE-EDAB7F73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895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23838EAE-EC48-4F51-A34A-3D1CFD30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325"/>
            <a:ext cx="8229600" cy="849313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en-GB" altLang="en-US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DDC2EC-87A6-4FB1-8083-E830C317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4813"/>
            <a:ext cx="8229600" cy="4525962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 algn="ctr">
              <a:buFontTx/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Informatie zorgverzekering  </a:t>
            </a:r>
          </a:p>
          <a:p>
            <a:pPr marL="0" indent="0" algn="ctr">
              <a:buFontTx/>
              <a:buNone/>
              <a:defRPr/>
            </a:pPr>
            <a:r>
              <a:rPr lang="nl-NL" i="1" dirty="0">
                <a:solidFill>
                  <a:srgbClr val="002060"/>
                </a:solidFill>
              </a:rPr>
              <a:t>Henny Martens</a:t>
            </a:r>
          </a:p>
          <a:p>
            <a:pPr marL="0" indent="0">
              <a:buFontTx/>
              <a:buNone/>
              <a:defRPr/>
            </a:pPr>
            <a:endParaRPr lang="en-GB" dirty="0">
              <a:latin typeface="+mj-lt"/>
            </a:endParaRPr>
          </a:p>
        </p:txBody>
      </p:sp>
      <p:sp>
        <p:nvSpPr>
          <p:cNvPr id="57348" name="Tijdelijke aanduiding voor dianummer 3">
            <a:extLst>
              <a:ext uri="{FF2B5EF4-FFF2-40B4-BE49-F238E27FC236}">
                <a16:creationId xmlns:a16="http://schemas.microsoft.com/office/drawing/2014/main" id="{379E6EED-4EBD-44BB-92F0-236C951E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A73B4-A144-4DDD-8D46-55B3D696B72F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nl-NL" altLang="nl-NL" sz="1400"/>
          </a:p>
        </p:txBody>
      </p:sp>
      <p:pic>
        <p:nvPicPr>
          <p:cNvPr id="5734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E3E7EAE6-1EC5-493D-ADA8-455A411E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68338"/>
            <a:ext cx="85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33EAB599-9036-43D8-AEBE-138F08E52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9E120F-8AB9-4576-8A4E-DC6131A871AD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6DB66A8-323C-48AA-ACDE-D296664C4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839168"/>
            <a:ext cx="8254752" cy="4902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altLang="nl-NL" sz="2400" b="1" dirty="0"/>
              <a:t>VDG doelstelling m.b.t. de zorg</a:t>
            </a:r>
          </a:p>
          <a:p>
            <a:pPr>
              <a:defRPr/>
            </a:pPr>
            <a:r>
              <a:rPr lang="nl-NL" altLang="nl-NL" sz="2400" dirty="0"/>
              <a:t>monitoren, evalueren ziektekostenverzekering</a:t>
            </a:r>
          </a:p>
          <a:p>
            <a:pPr>
              <a:defRPr/>
            </a:pPr>
            <a:r>
              <a:rPr lang="nl-NL" altLang="nl-NL" sz="2400" dirty="0"/>
              <a:t>polisvoorwaarden op maat kunnen blijven afstemmen voor gepensioneerden</a:t>
            </a:r>
          </a:p>
          <a:p>
            <a:pPr marL="0" indent="0">
              <a:buNone/>
              <a:defRPr/>
            </a:pPr>
            <a:endParaRPr lang="nl-NL" altLang="nl-NL" sz="2400" dirty="0"/>
          </a:p>
          <a:p>
            <a:pPr marL="0" indent="0">
              <a:buNone/>
              <a:defRPr/>
            </a:pPr>
            <a:r>
              <a:rPr lang="nl-NL" altLang="nl-NL" sz="2400" b="1" dirty="0"/>
              <a:t>Doelstelling te bereiken door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2400" dirty="0"/>
              <a:t>communicatie / informatie / advisering (nieuwsbrief, individueel, intermediair WB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2400" dirty="0"/>
              <a:t>participatie in Dow OR verzekeringscommissie als lid – adviseur</a:t>
            </a:r>
          </a:p>
          <a:p>
            <a:pPr marL="0" indent="0">
              <a:buNone/>
              <a:defRPr/>
            </a:pPr>
            <a:endParaRPr lang="nl-NL" altLang="nl-NL" sz="2400" dirty="0"/>
          </a:p>
        </p:txBody>
      </p:sp>
      <p:pic>
        <p:nvPicPr>
          <p:cNvPr id="5939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F04DAB8E-14C1-4A5D-8104-544A86B0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246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id="{FBDDB80F-6C94-4D55-8264-54264D68B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E475B-9513-4293-9E16-1499D7550670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AFA6FC4-00CC-4218-B271-DBAB19552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altLang="nl-NL" sz="2400" b="1" dirty="0"/>
              <a:t>Resultaat 2018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2400" dirty="0"/>
              <a:t>nieuwsbrief no 92 &amp; toelichting op ziektekostenverzekering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2400" dirty="0"/>
              <a:t>brochure 2019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2400" dirty="0"/>
              <a:t>overleg management impact premie m.b.t. koopkracht, belang Dow collectiviteit / restitutiepolis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2400" dirty="0"/>
              <a:t>Web-portaal WB (brochure, premietabel, vergoedingswijzer, polisvoorwaarden  BV AV TAV zhs Extra.</a:t>
            </a:r>
          </a:p>
        </p:txBody>
      </p:sp>
      <p:pic>
        <p:nvPicPr>
          <p:cNvPr id="61445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AD8F6F0C-BB17-475D-851E-AE8B3DD1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246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51469-504E-467A-9ECD-84373F00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47737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1311B-554A-4C46-938B-C5D149E2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233488"/>
            <a:ext cx="7430591" cy="5338762"/>
          </a:xfrm>
        </p:spPr>
        <p:txBody>
          <a:bodyPr>
            <a:normAutofit fontScale="92500" lnSpcReduction="10000"/>
          </a:bodyPr>
          <a:lstStyle/>
          <a:p>
            <a:pPr marL="0" indent="0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nl-NL" sz="1800" b="1" i="1" dirty="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Agenda :</a:t>
            </a:r>
            <a:endParaRPr lang="nl-NL" sz="1800" b="1" i="1" dirty="0">
              <a:solidFill>
                <a:srgbClr val="00B0F0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just" fontAlgn="auto">
              <a:defRPr/>
            </a:pPr>
            <a:r>
              <a:rPr lang="nl-NL" sz="1600" dirty="0"/>
              <a:t>Welkom en opening</a:t>
            </a:r>
          </a:p>
          <a:p>
            <a:pPr algn="just" fontAlgn="auto">
              <a:defRPr/>
            </a:pPr>
            <a:r>
              <a:rPr lang="nl-NL" sz="1600" dirty="0"/>
              <a:t>Goedkeuring van de agenda</a:t>
            </a:r>
          </a:p>
          <a:p>
            <a:pPr fontAlgn="auto">
              <a:defRPr/>
            </a:pPr>
            <a:r>
              <a:rPr lang="nl-NL" sz="1600" dirty="0"/>
              <a:t>Goedkeuring van de notulen ALV 2018</a:t>
            </a:r>
          </a:p>
          <a:p>
            <a:pPr fontAlgn="auto">
              <a:defRPr/>
            </a:pPr>
            <a:r>
              <a:rPr lang="nl-NL" sz="1600" dirty="0"/>
              <a:t>Bestuurssamenstelling en ontwikkelingen </a:t>
            </a:r>
          </a:p>
          <a:p>
            <a:pPr fontAlgn="auto">
              <a:defRPr/>
            </a:pPr>
            <a:r>
              <a:rPr lang="nl-NL" sz="1600" dirty="0"/>
              <a:t>Jaarverslag VDG 2018 - Ruud Lie</a:t>
            </a:r>
          </a:p>
          <a:p>
            <a:pPr fontAlgn="auto">
              <a:defRPr/>
            </a:pPr>
            <a:r>
              <a:rPr lang="nl-NL" sz="1600" dirty="0"/>
              <a:t>Financieel verslag 2018 - Ineke Korst</a:t>
            </a:r>
          </a:p>
          <a:p>
            <a:pPr fontAlgn="auto">
              <a:defRPr/>
            </a:pPr>
            <a:r>
              <a:rPr lang="nl-NL" sz="1600" dirty="0"/>
              <a:t>Verslag kascontrole commissie</a:t>
            </a:r>
          </a:p>
          <a:p>
            <a:pPr fontAlgn="auto">
              <a:defRPr/>
            </a:pPr>
            <a:r>
              <a:rPr lang="nl-NL" sz="1600" dirty="0"/>
              <a:t>Verkiezing nieuw lid kascontrole commissie.</a:t>
            </a:r>
          </a:p>
          <a:p>
            <a:pPr fontAlgn="auto">
              <a:defRPr/>
            </a:pPr>
            <a:r>
              <a:rPr lang="nl-NL" sz="1600" dirty="0"/>
              <a:t>Begroting 2019 en vaststellen hoogte contributie voor 2019</a:t>
            </a:r>
          </a:p>
          <a:p>
            <a:pPr fontAlgn="auto">
              <a:defRPr/>
            </a:pPr>
            <a:r>
              <a:rPr lang="nl-NL" sz="1600" dirty="0"/>
              <a:t>Informatie over de zorgverzekering 2018/ 2019 - Henny Martens</a:t>
            </a:r>
          </a:p>
          <a:p>
            <a:pPr fontAlgn="auto">
              <a:defRPr/>
            </a:pPr>
            <a:r>
              <a:rPr lang="nl-NL" sz="1600" dirty="0"/>
              <a:t>Gastspreker Burgemeester van Terneuzen - Jan Lonink</a:t>
            </a:r>
          </a:p>
          <a:p>
            <a:pPr fontAlgn="auto">
              <a:defRPr/>
            </a:pPr>
            <a:r>
              <a:rPr lang="nl-NL" sz="1600" dirty="0"/>
              <a:t>Gastspreker Voorzitter van SDPF – Arnd Thomas</a:t>
            </a:r>
          </a:p>
          <a:p>
            <a:pPr fontAlgn="auto">
              <a:defRPr/>
            </a:pPr>
            <a:r>
              <a:rPr lang="nl-NL" sz="1600" dirty="0"/>
              <a:t>Verslag uit het VO - Maril van Waes </a:t>
            </a:r>
          </a:p>
          <a:p>
            <a:pPr fontAlgn="auto">
              <a:defRPr/>
            </a:pPr>
            <a:r>
              <a:rPr lang="nl-NL" sz="1600" dirty="0"/>
              <a:t>Verslag uit SDPF - Jan Wolter Molster</a:t>
            </a:r>
          </a:p>
          <a:p>
            <a:pPr fontAlgn="auto">
              <a:defRPr/>
            </a:pPr>
            <a:r>
              <a:rPr lang="nl-NL" sz="1600" dirty="0"/>
              <a:t>Instemming Erelid van VDG - Simon Molenaar</a:t>
            </a:r>
          </a:p>
          <a:p>
            <a:pPr fontAlgn="auto">
              <a:defRPr/>
            </a:pPr>
            <a:r>
              <a:rPr lang="nl-NL" sz="1600" dirty="0"/>
              <a:t>Bestuursverkiezing, aftredend bestuurslid en goedkeuring kandidaat leden</a:t>
            </a:r>
          </a:p>
          <a:p>
            <a:pPr fontAlgn="auto">
              <a:defRPr/>
            </a:pPr>
            <a:r>
              <a:rPr lang="nl-NL" sz="1600" dirty="0"/>
              <a:t>”Jouw bijdrage”</a:t>
            </a:r>
          </a:p>
          <a:p>
            <a:pPr algn="just" fontAlgn="auto">
              <a:defRPr/>
            </a:pPr>
            <a:r>
              <a:rPr lang="nl-NL" sz="1600" dirty="0"/>
              <a:t>Rondvraag</a:t>
            </a:r>
          </a:p>
          <a:p>
            <a:pPr algn="just" fontAlgn="auto">
              <a:defRPr/>
            </a:pPr>
            <a:r>
              <a:rPr lang="nl-NL" sz="1600" dirty="0"/>
              <a:t>Sluiting, waarna “bijpraten bij een rondje van de penningmeester”</a:t>
            </a:r>
          </a:p>
          <a:p>
            <a:pPr algn="ctr" defTabSz="912813" eaLnBrk="1" hangingPunct="1">
              <a:lnSpc>
                <a:spcPct val="80000"/>
              </a:lnSpc>
              <a:buClr>
                <a:srgbClr val="FFFF00"/>
              </a:buClr>
              <a:defRPr/>
            </a:pPr>
            <a:endParaRPr lang="nl-NL" sz="1200" b="1" i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F469083C-576A-4361-9649-EC98A341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845EB-841F-4952-989A-3B6BBD2E7E25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NL" sz="1400" dirty="0"/>
          </a:p>
        </p:txBody>
      </p:sp>
      <p:pic>
        <p:nvPicPr>
          <p:cNvPr id="819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6C62281-5195-46CA-A6A9-64145B2E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DB053-3234-488E-AE4A-061E42BB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63491" name="Tijdelijke aanduiding voor inhoud 2">
            <a:extLst>
              <a:ext uri="{FF2B5EF4-FFF2-40B4-BE49-F238E27FC236}">
                <a16:creationId xmlns:a16="http://schemas.microsoft.com/office/drawing/2014/main" id="{64001A24-303D-48AA-8D64-E914A274B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867150"/>
          </a:xfrm>
        </p:spPr>
        <p:txBody>
          <a:bodyPr/>
          <a:lstStyle/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sz="2400" b="1" dirty="0">
                <a:ea typeface="ＭＳ Ｐゴシック" panose="020B0600070205080204" pitchFamily="34" charset="-128"/>
              </a:rPr>
              <a:t>Gastsprekers</a:t>
            </a: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dirty="0">
                <a:ea typeface="ＭＳ Ｐゴシック" panose="020B0600070205080204" pitchFamily="34" charset="-128"/>
              </a:rPr>
              <a:t> </a:t>
            </a:r>
            <a:r>
              <a:rPr lang="nl-NL" altLang="nl-NL" sz="2400" i="1" dirty="0">
                <a:ea typeface="ＭＳ Ｐゴシック" panose="020B0600070205080204" pitchFamily="34" charset="-128"/>
              </a:rPr>
              <a:t>Jan </a:t>
            </a:r>
            <a:r>
              <a:rPr lang="nl-NL" altLang="nl-NL" sz="2400" i="1" dirty="0" err="1">
                <a:ea typeface="ＭＳ Ｐゴシック" panose="020B0600070205080204" pitchFamily="34" charset="-128"/>
              </a:rPr>
              <a:t>Lonink</a:t>
            </a:r>
            <a:endParaRPr lang="nl-NL" altLang="nl-NL" sz="2400" i="1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sz="2400" i="1" dirty="0">
                <a:ea typeface="ＭＳ Ｐゴシック" panose="020B0600070205080204" pitchFamily="34" charset="-128"/>
              </a:rPr>
              <a:t> </a:t>
            </a:r>
            <a:r>
              <a:rPr lang="nl-NL" altLang="nl-NL" sz="2400" dirty="0">
                <a:ea typeface="ＭＳ Ｐゴシック" panose="020B0600070205080204" pitchFamily="34" charset="-128"/>
              </a:rPr>
              <a:t>Burgemeester van Terneuzen</a:t>
            </a: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sz="2400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sz="2400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None/>
            </a:pPr>
            <a:r>
              <a:rPr lang="nl-NL" sz="1600" dirty="0"/>
              <a:t>De Burgemeester zal in gaan op de ontwikkelingen in de regio. </a:t>
            </a: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sz="1600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i="1" dirty="0">
              <a:solidFill>
                <a:srgbClr val="00B0F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Tijdelijke aanduiding voor dianummer 3">
            <a:extLst>
              <a:ext uri="{FF2B5EF4-FFF2-40B4-BE49-F238E27FC236}">
                <a16:creationId xmlns:a16="http://schemas.microsoft.com/office/drawing/2014/main" id="{CAB49E01-6E9C-4A63-BDFB-50C71D4F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7C37F-48DC-457F-AE9B-C8D559BFA515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nl-NL" altLang="nl-NL" sz="1400"/>
          </a:p>
        </p:txBody>
      </p:sp>
      <p:pic>
        <p:nvPicPr>
          <p:cNvPr id="63493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7996CEC-782D-42E4-BA28-44FFB45F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5726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DB053-3234-488E-AE4A-061E42BB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63491" name="Tijdelijke aanduiding voor inhoud 2">
            <a:extLst>
              <a:ext uri="{FF2B5EF4-FFF2-40B4-BE49-F238E27FC236}">
                <a16:creationId xmlns:a16="http://schemas.microsoft.com/office/drawing/2014/main" id="{64001A24-303D-48AA-8D64-E914A274B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867150"/>
          </a:xfrm>
        </p:spPr>
        <p:txBody>
          <a:bodyPr/>
          <a:lstStyle/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sz="2400" b="1" dirty="0">
                <a:ea typeface="ＭＳ Ｐゴシック" panose="020B0600070205080204" pitchFamily="34" charset="-128"/>
              </a:rPr>
              <a:t>Gastsprekers</a:t>
            </a: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sz="2400" i="1" dirty="0">
                <a:ea typeface="ＭＳ Ｐゴシック" panose="020B0600070205080204" pitchFamily="34" charset="-128"/>
              </a:rPr>
              <a:t>Arnd Thomas </a:t>
            </a: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sz="2400" dirty="0">
                <a:ea typeface="ＭＳ Ｐゴシック" panose="020B0600070205080204" pitchFamily="34" charset="-128"/>
              </a:rPr>
              <a:t>Voorzitter van SDPF</a:t>
            </a: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sz="2400" dirty="0">
                <a:ea typeface="ＭＳ Ｐゴシック" panose="020B0600070205080204" pitchFamily="34" charset="-128"/>
              </a:rPr>
              <a:t>&amp;</a:t>
            </a:r>
          </a:p>
          <a:p>
            <a:pPr marL="0" indent="0">
              <a:buNone/>
            </a:pPr>
            <a:r>
              <a:rPr lang="en-US" sz="2400" dirty="0"/>
              <a:t>		Group Vice President Operations</a:t>
            </a:r>
          </a:p>
          <a:p>
            <a:pPr marL="0" indent="0">
              <a:buNone/>
            </a:pPr>
            <a:r>
              <a:rPr lang="pt-BR" sz="2400" b="1" dirty="0"/>
              <a:t>		EQUATE Petrochemical Company</a:t>
            </a:r>
            <a:endParaRPr lang="en-US" sz="2400" dirty="0"/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sz="2400" dirty="0">
              <a:ea typeface="ＭＳ Ｐゴシック" panose="020B0600070205080204" pitchFamily="34" charset="-128"/>
            </a:endParaRPr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i="1" dirty="0">
              <a:solidFill>
                <a:srgbClr val="00B0F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Tijdelijke aanduiding voor dianummer 3">
            <a:extLst>
              <a:ext uri="{FF2B5EF4-FFF2-40B4-BE49-F238E27FC236}">
                <a16:creationId xmlns:a16="http://schemas.microsoft.com/office/drawing/2014/main" id="{CAB49E01-6E9C-4A63-BDFB-50C71D4F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7C37F-48DC-457F-AE9B-C8D559BFA515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nl-NL" altLang="nl-NL" sz="1400"/>
          </a:p>
        </p:txBody>
      </p:sp>
      <p:pic>
        <p:nvPicPr>
          <p:cNvPr id="63493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7996CEC-782D-42E4-BA28-44FFB45F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5726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969CA76F-E538-4926-8A62-DF2DF1E8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br>
              <a:rPr lang="nl-NL" altLang="nl-NL" sz="2800" b="1" i="1" dirty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endParaRPr lang="nl-NL" altLang="nl-NL" sz="28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DADA50-0C5E-4BAF-A394-3A0F8A32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2808288"/>
          </a:xfrm>
        </p:spPr>
        <p:txBody>
          <a:bodyPr/>
          <a:lstStyle/>
          <a:p>
            <a:pPr marL="379413" indent="-379413" algn="ctr" defTabSz="912813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nl-NL" dirty="0">
                <a:ea typeface="ＭＳ Ｐゴシック" pitchFamily="34" charset="-128"/>
              </a:rPr>
              <a:t>Verslag bestuurslid, namens de gepensioneerden, in het VO:</a:t>
            </a:r>
          </a:p>
          <a:p>
            <a:pPr marL="379413" indent="-379413" algn="ctr" defTabSz="912813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nl-NL" dirty="0">
              <a:ea typeface="ＭＳ Ｐゴシック" pitchFamily="34" charset="-128"/>
            </a:endParaRPr>
          </a:p>
          <a:p>
            <a:pPr marL="379413" indent="-379413" algn="ctr" defTabSz="912813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nl-NL" sz="2000" dirty="0">
                <a:ea typeface="ＭＳ Ｐゴシック" pitchFamily="34" charset="-128"/>
              </a:rPr>
              <a:t>Maril van Waes</a:t>
            </a:r>
            <a:endParaRPr lang="nl-NL" sz="2000" dirty="0"/>
          </a:p>
        </p:txBody>
      </p:sp>
      <p:sp>
        <p:nvSpPr>
          <p:cNvPr id="47108" name="Tijdelijke aanduiding voor dianummer 3">
            <a:extLst>
              <a:ext uri="{FF2B5EF4-FFF2-40B4-BE49-F238E27FC236}">
                <a16:creationId xmlns:a16="http://schemas.microsoft.com/office/drawing/2014/main" id="{DB11461D-00E1-476C-A449-094456B2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966F2-BADA-49A5-A2D3-587B0CBC4520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nl-NL" altLang="nl-NL" sz="1400"/>
          </a:p>
        </p:txBody>
      </p:sp>
      <p:pic>
        <p:nvPicPr>
          <p:cNvPr id="4710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45A1133E-1F78-430E-B75A-864F86D2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04294-4A8F-4124-BD18-8756182D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7891" name="Tijdelijke aanduiding voor inhoud 2">
            <a:extLst>
              <a:ext uri="{FF2B5EF4-FFF2-40B4-BE49-F238E27FC236}">
                <a16:creationId xmlns:a16="http://schemas.microsoft.com/office/drawing/2014/main" id="{2D7EA395-ADDF-406D-9FB9-D9348E04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832350"/>
          </a:xfrm>
        </p:spPr>
        <p:txBody>
          <a:bodyPr/>
          <a:lstStyle/>
          <a:p>
            <a:pPr marL="0" indent="0" defTabSz="912813">
              <a:buFontTx/>
              <a:buNone/>
              <a:defRPr/>
            </a:pPr>
            <a:r>
              <a:rPr lang="nl-NL" altLang="nl-NL" sz="1800" b="1" dirty="0"/>
              <a:t>     </a:t>
            </a:r>
          </a:p>
          <a:p>
            <a:pPr marL="0" indent="0" defTabSz="912813">
              <a:buFontTx/>
              <a:buNone/>
              <a:defRPr/>
            </a:pPr>
            <a:endParaRPr lang="nl-NL" altLang="nl-NL" sz="1800" b="1" dirty="0"/>
          </a:p>
          <a:p>
            <a:pPr marL="0" indent="0" defTabSz="912813">
              <a:buFontTx/>
              <a:buNone/>
              <a:defRPr/>
            </a:pPr>
            <a:endParaRPr lang="nl-NL" altLang="nl-NL" sz="1800" b="1" dirty="0"/>
          </a:p>
          <a:p>
            <a:pPr marL="0" indent="0" defTabSz="912813">
              <a:buFontTx/>
              <a:buNone/>
              <a:defRPr/>
            </a:pPr>
            <a:r>
              <a:rPr lang="nl-NL" altLang="nl-NL" sz="1800" b="1" dirty="0"/>
              <a:t>      </a:t>
            </a:r>
            <a:r>
              <a:rPr lang="nl-NL" altLang="nl-NL" sz="2000" b="1" dirty="0"/>
              <a:t>Verantwoordingsorgaan van Stichting Dow Pensioenfonds </a:t>
            </a:r>
          </a:p>
          <a:p>
            <a:pPr marL="0" indent="0" defTabSz="912813">
              <a:buFontTx/>
              <a:buNone/>
              <a:defRPr/>
            </a:pPr>
            <a:endParaRPr lang="nl-NL" altLang="nl-NL" sz="1800" b="1" dirty="0"/>
          </a:p>
          <a:p>
            <a:pPr marL="0" indent="0" defTabSz="912813">
              <a:buFontTx/>
              <a:buNone/>
              <a:defRPr/>
            </a:pPr>
            <a:endParaRPr lang="nl-NL" altLang="nl-NL" sz="1800" b="1" dirty="0"/>
          </a:p>
          <a:p>
            <a:pPr lvl="1" defTabSz="912813">
              <a:buFont typeface="Wingdings" panose="05000000000000000000" pitchFamily="2" charset="2"/>
              <a:buChar char="ü"/>
              <a:defRPr/>
            </a:pPr>
            <a:r>
              <a:rPr lang="nl-NL" altLang="nl-NL" sz="2000" dirty="0"/>
              <a:t>Rollen verantwoordingsorgaan</a:t>
            </a:r>
          </a:p>
          <a:p>
            <a:pPr lvl="1" defTabSz="912813">
              <a:buFont typeface="Wingdings" panose="05000000000000000000" pitchFamily="2" charset="2"/>
              <a:buChar char="ü"/>
              <a:defRPr/>
            </a:pPr>
            <a:r>
              <a:rPr lang="nl-NL" altLang="nl-NL" sz="2000" dirty="0"/>
              <a:t>Evaluatie “ wet versterking bestuur pensioenfondsen” 2017</a:t>
            </a:r>
          </a:p>
          <a:p>
            <a:pPr lvl="1" defTabSz="912813">
              <a:buFont typeface="Wingdings" panose="05000000000000000000" pitchFamily="2" charset="2"/>
              <a:buChar char="ü"/>
              <a:defRPr/>
            </a:pPr>
            <a:r>
              <a:rPr lang="nl-NL" altLang="nl-NL" sz="2000" dirty="0"/>
              <a:t>Focus 2018 / 2019</a:t>
            </a:r>
          </a:p>
          <a:p>
            <a:pPr lvl="1" defTabSz="912813">
              <a:buFont typeface="Wingdings" panose="05000000000000000000" pitchFamily="2" charset="2"/>
              <a:buChar char="ü"/>
              <a:defRPr/>
            </a:pPr>
            <a:endParaRPr lang="nl-NL" altLang="nl-NL" sz="2000" dirty="0"/>
          </a:p>
          <a:p>
            <a:pPr lvl="1" defTabSz="912813">
              <a:buFont typeface="Wingdings" panose="05000000000000000000" pitchFamily="2" charset="2"/>
              <a:buChar char="ü"/>
              <a:defRPr/>
            </a:pPr>
            <a:r>
              <a:rPr lang="nl-NL" altLang="nl-NL" sz="2000" dirty="0"/>
              <a:t>Namens gepensioneerden in VO: Stan Bosman en Maril van Waes.</a:t>
            </a:r>
          </a:p>
          <a:p>
            <a:pPr marL="0" indent="0" defTabSz="912813">
              <a:buFontTx/>
              <a:buNone/>
              <a:defRPr/>
            </a:pPr>
            <a:endParaRPr lang="nl-NL" altLang="nl-NL" sz="1800" b="1" dirty="0"/>
          </a:p>
          <a:p>
            <a:pPr marL="0" indent="0" defTabSz="912813">
              <a:buFontTx/>
              <a:buNone/>
              <a:defRPr/>
            </a:pPr>
            <a:r>
              <a:rPr lang="nl-NL" altLang="nl-NL" dirty="0">
                <a:solidFill>
                  <a:schemeClr val="accent2">
                    <a:lumMod val="75000"/>
                  </a:schemeClr>
                </a:solidFill>
              </a:rPr>
              <a:t>		</a:t>
            </a:r>
          </a:p>
        </p:txBody>
      </p:sp>
      <p:sp>
        <p:nvSpPr>
          <p:cNvPr id="49156" name="Tijdelijke aanduiding voor dianummer 3">
            <a:extLst>
              <a:ext uri="{FF2B5EF4-FFF2-40B4-BE49-F238E27FC236}">
                <a16:creationId xmlns:a16="http://schemas.microsoft.com/office/drawing/2014/main" id="{34ADA97F-7974-4FFC-A602-1D96DCB5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59ED53-DD5B-4A5B-9A2A-479ED32E6EAA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nl-NL" altLang="nl-NL" sz="1400"/>
          </a:p>
        </p:txBody>
      </p:sp>
      <p:pic>
        <p:nvPicPr>
          <p:cNvPr id="4915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54B7DAC0-A8C5-4B85-A6DB-EEED3791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033A-BF97-4FE7-8EE2-9AAD44F6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51203" name="Tijdelijke aanduiding voor dianummer 3">
            <a:extLst>
              <a:ext uri="{FF2B5EF4-FFF2-40B4-BE49-F238E27FC236}">
                <a16:creationId xmlns:a16="http://schemas.microsoft.com/office/drawing/2014/main" id="{561CA91C-E7DC-43EB-931A-C315ED65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81386-7F51-4DC3-ABC6-B23E157769A6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nl-NL" altLang="nl-NL" sz="1400"/>
          </a:p>
        </p:txBody>
      </p:sp>
      <p:pic>
        <p:nvPicPr>
          <p:cNvPr id="51204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C7CB296-677A-4B79-B40D-59581E67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333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ijdelijke aanduiding voor inhoud 2">
            <a:extLst>
              <a:ext uri="{FF2B5EF4-FFF2-40B4-BE49-F238E27FC236}">
                <a16:creationId xmlns:a16="http://schemas.microsoft.com/office/drawing/2014/main" id="{DC021BD2-6BAE-4453-A8F0-B0ACC825DD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914400" lvl="2" indent="0">
              <a:buNone/>
            </a:pPr>
            <a:r>
              <a:rPr lang="nl-NL" altLang="nl-NL" sz="2000" b="1" dirty="0"/>
              <a:t>                 Rollen verantwoordingsorgaan (vo)</a:t>
            </a:r>
          </a:p>
          <a:p>
            <a:pPr marL="914400" lvl="2" indent="0">
              <a:buNone/>
            </a:pPr>
            <a:endParaRPr lang="nl-NL" altLang="nl-NL" sz="2000" b="1" dirty="0"/>
          </a:p>
          <a:p>
            <a:pPr marL="457200" lvl="1" indent="0">
              <a:buNone/>
            </a:pPr>
            <a:r>
              <a:rPr lang="nl-NL" altLang="nl-NL" sz="1800" dirty="0"/>
              <a:t>Bestuur en Raad van Toezicht leggen verantwoording af over beleid en wijze van uitvoering aan VO.</a:t>
            </a:r>
          </a:p>
          <a:p>
            <a:pPr marL="457200" lvl="1" indent="0">
              <a:buNone/>
            </a:pPr>
            <a:endParaRPr lang="nl-NL" altLang="nl-NL" sz="1800" b="1" dirty="0"/>
          </a:p>
          <a:p>
            <a:pPr marL="457200" lvl="1" indent="0">
              <a:buNone/>
            </a:pPr>
            <a:r>
              <a:rPr lang="nl-NL" altLang="nl-NL" sz="1800" dirty="0"/>
              <a:t>VO: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altLang="nl-NL" sz="1800" dirty="0"/>
              <a:t>Toetst beleid en uitvoering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altLang="nl-NL" sz="1800" dirty="0"/>
              <a:t>Kontroleert of evenwichtige belangenafweging is gemaakt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altLang="nl-NL" sz="1800" dirty="0"/>
              <a:t>Adviesrol, gevraagd en ongevraagd binnen wettelijk kader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altLang="nl-NL" sz="1800" dirty="0"/>
              <a:t>Jaarlijkse oordeelvorming in jaarverslag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9610E-D9A6-4ADA-82EB-AF4BD3FA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53251" name="Tijdelijke aanduiding voor dianummer 3">
            <a:extLst>
              <a:ext uri="{FF2B5EF4-FFF2-40B4-BE49-F238E27FC236}">
                <a16:creationId xmlns:a16="http://schemas.microsoft.com/office/drawing/2014/main" id="{84C06A20-69B3-49FA-A0F0-3419FD2F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30C7C-AAFC-40AD-9116-0CD3A2B0283E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nl-NL" altLang="nl-NL" sz="1400"/>
          </a:p>
        </p:txBody>
      </p:sp>
      <p:pic>
        <p:nvPicPr>
          <p:cNvPr id="53252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A323A4A-8A21-4023-990B-8717008C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32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ijdelijke aanduiding voor inhoud 2">
            <a:extLst>
              <a:ext uri="{FF2B5EF4-FFF2-40B4-BE49-F238E27FC236}">
                <a16:creationId xmlns:a16="http://schemas.microsoft.com/office/drawing/2014/main" id="{A376C3E8-FB41-4E82-B816-7D6A45369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nl-NL" altLang="nl-NL" sz="2000" dirty="0"/>
              <a:t>Evaluatie van de overheid: Wet verbetering bestuur Pfs 2014/2017</a:t>
            </a:r>
          </a:p>
          <a:p>
            <a:endParaRPr lang="nl-NL" altLang="nl-NL" sz="1800" b="1" dirty="0"/>
          </a:p>
          <a:p>
            <a:pPr marL="0" indent="0">
              <a:buNone/>
            </a:pPr>
            <a:endParaRPr lang="nl-NL" altLang="nl-NL" sz="1800" b="1" dirty="0"/>
          </a:p>
          <a:p>
            <a:pPr marL="457200" lvl="1" indent="0">
              <a:buNone/>
            </a:pPr>
            <a:r>
              <a:rPr lang="nl-NL" altLang="nl-NL" sz="1400" b="1" dirty="0"/>
              <a:t>	</a:t>
            </a:r>
            <a:r>
              <a:rPr lang="nl-NL" altLang="nl-NL" sz="1800" dirty="0"/>
              <a:t>Verbetervoorstellen voor Verantwoordingsorganen:</a:t>
            </a:r>
          </a:p>
          <a:p>
            <a:pPr marL="457200" lvl="1" indent="0">
              <a:buNone/>
            </a:pPr>
            <a:endParaRPr lang="nl-NL" altLang="nl-NL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Stroomlijnen taken en rollen VO en Raad van Toezicht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Diversiteit: jongeren en vrouwen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Investeren in deskundigheid</a:t>
            </a:r>
          </a:p>
          <a:p>
            <a:pPr marL="457200" lvl="1" indent="0">
              <a:buNone/>
            </a:pPr>
            <a:endParaRPr lang="nl-NL" altLang="nl-NL" sz="1600" b="1" dirty="0"/>
          </a:p>
          <a:p>
            <a:pPr lvl="3"/>
            <a:endParaRPr lang="nl-NL" altLang="nl-NL" sz="6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9610E-D9A6-4ADA-82EB-AF4BD3FA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53251" name="Tijdelijke aanduiding voor dianummer 3">
            <a:extLst>
              <a:ext uri="{FF2B5EF4-FFF2-40B4-BE49-F238E27FC236}">
                <a16:creationId xmlns:a16="http://schemas.microsoft.com/office/drawing/2014/main" id="{84C06A20-69B3-49FA-A0F0-3419FD2F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30C7C-AAFC-40AD-9116-0CD3A2B0283E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nl-NL" altLang="nl-NL" sz="1400"/>
          </a:p>
        </p:txBody>
      </p:sp>
      <p:pic>
        <p:nvPicPr>
          <p:cNvPr id="53252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A323A4A-8A21-4023-990B-8717008C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32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ijdelijke aanduiding voor inhoud 2">
            <a:extLst>
              <a:ext uri="{FF2B5EF4-FFF2-40B4-BE49-F238E27FC236}">
                <a16:creationId xmlns:a16="http://schemas.microsoft.com/office/drawing/2014/main" id="{A376C3E8-FB41-4E82-B816-7D6A45369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000" dirty="0"/>
              <a:t>                               Focus VO Dow 2018/2019</a:t>
            </a:r>
          </a:p>
          <a:p>
            <a:endParaRPr lang="nl-NL" altLang="nl-NL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Jaarplanning adviesaanvragen samen met DB en Raad van Toezicht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Overleg met Raad van Toezicht (2x per jaar)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Verdiepen in Maatschappelijk Verantwoord Beleggen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Monitoren fase 2 derisking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Monitoren KPI’s AZL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Opvolgen communicatiebeleid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Oordeelvorming in jaarverslag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1800" dirty="0"/>
              <a:t>Jaarlijkse zelf evaluatie</a:t>
            </a:r>
          </a:p>
          <a:p>
            <a:pPr marL="457200" lvl="1" indent="0">
              <a:buNone/>
            </a:pPr>
            <a:endParaRPr lang="nl-NL" altLang="nl-NL" sz="1600" b="1" dirty="0"/>
          </a:p>
          <a:p>
            <a:pPr lvl="3"/>
            <a:endParaRPr lang="nl-NL" altLang="nl-NL" sz="600" b="1" dirty="0"/>
          </a:p>
        </p:txBody>
      </p:sp>
    </p:spTree>
    <p:extLst>
      <p:ext uri="{BB962C8B-B14F-4D97-AF65-F5344CB8AC3E}">
        <p14:creationId xmlns:p14="http://schemas.microsoft.com/office/powerpoint/2010/main" val="3797958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607CB560-3270-49A4-A346-03D0E9293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1D6D9-153D-4F59-BD78-081117E132C4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B36F8B-A23A-4690-8845-2332E78D2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9763"/>
            <a:ext cx="8229600" cy="433546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B0F0"/>
                </a:solidFill>
                <a:ea typeface="ＭＳ Ｐゴシック" charset="-128"/>
              </a:rPr>
              <a:t>		 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solidFill>
                  <a:srgbClr val="00B0F0"/>
                </a:solidFill>
                <a:ea typeface="ＭＳ Ｐゴシック" charset="-128"/>
              </a:rPr>
              <a:t>  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solidFill>
                  <a:srgbClr val="00B0F0"/>
                </a:solidFill>
                <a:ea typeface="ＭＳ Ｐゴシック" charset="-128"/>
              </a:rPr>
              <a:t>     </a:t>
            </a:r>
            <a:r>
              <a:rPr lang="nl-NL" sz="2400" b="1" dirty="0">
                <a:ea typeface="ＭＳ Ｐゴシック" charset="-128"/>
              </a:rPr>
              <a:t>Verslag vertegenwoordiger in het bestuur van SDPF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endParaRPr lang="nl-NL" sz="24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ea typeface="ＭＳ Ｐゴシック" charset="-128"/>
              </a:rPr>
              <a:t>		       </a:t>
            </a:r>
            <a:r>
              <a:rPr lang="nl-NL" sz="2400" i="1" dirty="0">
                <a:ea typeface="ＭＳ Ｐゴシック" charset="-128"/>
              </a:rPr>
              <a:t>Jan Wolter Molster</a:t>
            </a:r>
            <a:r>
              <a:rPr lang="nl-NL" sz="2400" dirty="0">
                <a:ea typeface="ＭＳ Ｐゴシック" charset="-128"/>
              </a:rPr>
              <a:t>	</a:t>
            </a:r>
          </a:p>
          <a:p>
            <a:pPr marL="285750" indent="-285750">
              <a:lnSpc>
                <a:spcPct val="80000"/>
              </a:lnSpc>
              <a:buClr>
                <a:srgbClr val="FF6600"/>
              </a:buClr>
              <a:buSzPct val="194000"/>
              <a:buFont typeface="Arial"/>
              <a:buChar char="•"/>
              <a:defRPr/>
            </a:pPr>
            <a:endParaRPr lang="nl-NL" sz="2800" dirty="0">
              <a:solidFill>
                <a:srgbClr val="002060"/>
              </a:solidFill>
              <a:ea typeface="ＭＳ Ｐゴシック" charset="-128"/>
            </a:endParaRPr>
          </a:p>
          <a:p>
            <a:pPr marL="1828800" lvl="4" indent="0" algn="just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2060"/>
                </a:solidFill>
                <a:ea typeface="ＭＳ Ｐゴシック" charset="-128"/>
              </a:rPr>
              <a:t>   </a:t>
            </a:r>
            <a:endParaRPr lang="nl-NL" altLang="nl-NL" sz="2800" dirty="0"/>
          </a:p>
        </p:txBody>
      </p:sp>
      <p:pic>
        <p:nvPicPr>
          <p:cNvPr id="6554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31EDEDF-B21B-4922-823D-3EF3D06E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802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719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024187"/>
          </a:xfrm>
        </p:spPr>
        <p:txBody>
          <a:bodyPr>
            <a:normAutofit/>
          </a:bodyPr>
          <a:lstStyle/>
          <a:p>
            <a:pPr marL="1828800" lvl="4" indent="0" defTabSz="912813">
              <a:buFontTx/>
              <a:buNone/>
              <a:defRPr/>
            </a:pPr>
            <a:r>
              <a:rPr lang="nl-NL" altLang="nl-NL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nl-NL" altLang="nl-NL" sz="3200" u="sng" dirty="0">
                <a:solidFill>
                  <a:schemeClr val="accent2">
                    <a:lumMod val="75000"/>
                  </a:schemeClr>
                </a:solidFill>
              </a:rPr>
              <a:t>2018 </a:t>
            </a:r>
          </a:p>
          <a:p>
            <a:pPr lvl="4" defTabSz="912813">
              <a:buFont typeface="Wingdings" panose="05000000000000000000" pitchFamily="2" charset="2"/>
              <a:buChar char="§"/>
              <a:defRPr/>
            </a:pPr>
            <a:endParaRPr lang="nl-NL" alt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pPr lvl="4" defTabSz="912813">
              <a:buFont typeface="Wingdings" panose="05000000000000000000" pitchFamily="2" charset="2"/>
              <a:buChar char="§"/>
              <a:defRPr/>
            </a:pPr>
            <a:r>
              <a:rPr lang="nl-NL" altLang="nl-NL" sz="3200" dirty="0">
                <a:solidFill>
                  <a:schemeClr val="accent2">
                    <a:lumMod val="75000"/>
                  </a:schemeClr>
                </a:solidFill>
              </a:rPr>
              <a:t>      Deelnemers</a:t>
            </a:r>
          </a:p>
          <a:p>
            <a:pPr lvl="4" defTabSz="912813">
              <a:buFont typeface="Wingdings" panose="05000000000000000000" pitchFamily="2" charset="2"/>
              <a:buChar char="§"/>
              <a:defRPr/>
            </a:pPr>
            <a:r>
              <a:rPr lang="nl-NL" altLang="nl-NL" sz="3200" dirty="0">
                <a:solidFill>
                  <a:schemeClr val="accent2">
                    <a:lumMod val="75000"/>
                  </a:schemeClr>
                </a:solidFill>
              </a:rPr>
              <a:t>      Rendement</a:t>
            </a:r>
          </a:p>
          <a:p>
            <a:pPr lvl="4" defTabSz="912813">
              <a:buFont typeface="Wingdings" panose="05000000000000000000" pitchFamily="2" charset="2"/>
              <a:buChar char="§"/>
              <a:defRPr/>
            </a:pPr>
            <a:r>
              <a:rPr lang="nl-NL" altLang="nl-NL" sz="3200" dirty="0">
                <a:solidFill>
                  <a:schemeClr val="accent2">
                    <a:lumMod val="75000"/>
                  </a:schemeClr>
                </a:solidFill>
              </a:rPr>
              <a:t>      Actualiteit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CE20AE-06B7-4CF8-AAF3-847AEB5CE6D7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nl-NL" altLang="nl-NL" sz="1400" dirty="0"/>
          </a:p>
        </p:txBody>
      </p:sp>
      <p:pic>
        <p:nvPicPr>
          <p:cNvPr id="20485" name="503637DF-E9BE-4919-A43A-87511A943DC0" descr="4EB045EB-3C6E-4352-BB5D-99D3768CFCE7@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9669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52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0F053-0B64-4DE8-AEC4-E5FDFC880688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nl-NL" altLang="nl-NL" sz="1400"/>
          </a:p>
        </p:txBody>
      </p:sp>
      <p:pic>
        <p:nvPicPr>
          <p:cNvPr id="26629" name="503637DF-E9BE-4919-A43A-87511A943DC0" descr="4EB045EB-3C6E-4352-BB5D-99D3768CFCE7@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505"/>
            <a:ext cx="72008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67669"/>
              </p:ext>
            </p:extLst>
          </p:nvPr>
        </p:nvGraphicFramePr>
        <p:xfrm>
          <a:off x="468313" y="1484784"/>
          <a:ext cx="8280920" cy="464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837">
                  <a:extLst>
                    <a:ext uri="{9D8B030D-6E8A-4147-A177-3AD203B41FA5}">
                      <a16:colId xmlns:a16="http://schemas.microsoft.com/office/drawing/2014/main" val="1817082290"/>
                    </a:ext>
                  </a:extLst>
                </a:gridCol>
                <a:gridCol w="188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745">
                <a:tc gridSpan="5"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Aantal Deelnemers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34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2008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540">
                <a:tc gridSpan="2">
                  <a:txBody>
                    <a:bodyPr/>
                    <a:lstStyle/>
                    <a:p>
                      <a:r>
                        <a:rPr lang="nl-NL" sz="2400" b="1" dirty="0"/>
                        <a:t>Actieven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1.473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C00000"/>
                          </a:solidFill>
                        </a:rPr>
                        <a:t>1.473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1.541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2.402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77">
                <a:tc gridSpan="2">
                  <a:txBody>
                    <a:bodyPr/>
                    <a:lstStyle/>
                    <a:p>
                      <a:r>
                        <a:rPr lang="nl-NL" sz="2400" b="1" dirty="0"/>
                        <a:t>Pensioengerechtigd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2.773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>
                          <a:solidFill>
                            <a:srgbClr val="C00000"/>
                          </a:solidFill>
                        </a:rPr>
                        <a:t>2.773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2.730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2.113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24">
                <a:tc gridSpan="2">
                  <a:txBody>
                    <a:bodyPr/>
                    <a:lstStyle/>
                    <a:p>
                      <a:r>
                        <a:rPr lang="nl-NL" sz="2400" b="1" dirty="0"/>
                        <a:t>Gewezen</a:t>
                      </a:r>
                      <a:endParaRPr lang="en-US" sz="2400" b="1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NL" sz="2000" u="none" dirty="0">
                          <a:solidFill>
                            <a:srgbClr val="C00000"/>
                          </a:solidFill>
                        </a:rPr>
                        <a:t>  1.047</a:t>
                      </a:r>
                      <a:endParaRPr lang="en-US" sz="2000" u="non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u="none">
                          <a:solidFill>
                            <a:srgbClr val="C00000"/>
                          </a:solidFill>
                        </a:rPr>
                        <a:t>  1.047</a:t>
                      </a:r>
                      <a:endParaRPr lang="en-US" sz="2000" u="non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u="none" dirty="0">
                          <a:solidFill>
                            <a:srgbClr val="C00000"/>
                          </a:solidFill>
                        </a:rPr>
                        <a:t>1.062</a:t>
                      </a:r>
                      <a:endParaRPr lang="en-US" sz="2000" u="non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solidFill>
                            <a:srgbClr val="C00000"/>
                          </a:solidFill>
                        </a:rPr>
                        <a:t>783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540">
                <a:tc gridSpan="2">
                  <a:txBody>
                    <a:bodyPr/>
                    <a:lstStyle/>
                    <a:p>
                      <a:r>
                        <a:rPr lang="nl-NL" sz="2400" b="1" dirty="0"/>
                        <a:t>Totaal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5.293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5.293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5.333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5.298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88">
                <a:tc gridSpan="5">
                  <a:txBody>
                    <a:bodyPr/>
                    <a:lstStyle/>
                    <a:p>
                      <a:endParaRPr lang="en-US" sz="1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583">
                <a:tc>
                  <a:txBody>
                    <a:bodyPr/>
                    <a:lstStyle/>
                    <a:p>
                      <a:r>
                        <a:rPr lang="nl-NL" sz="2400" b="1" dirty="0"/>
                        <a:t>Actieven in %</a:t>
                      </a:r>
                      <a:endParaRPr lang="en-US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28 %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29 %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45 %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0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DB053-3234-488E-AE4A-061E42BB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044BF1-E6C1-4CE7-AC87-3CFFE7ECD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310"/>
            <a:ext cx="8229600" cy="2088753"/>
          </a:xfrm>
        </p:spPr>
        <p:txBody>
          <a:bodyPr/>
          <a:lstStyle/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  <a:defRPr/>
            </a:pPr>
            <a:r>
              <a:rPr lang="nl-NL" b="1" dirty="0">
                <a:solidFill>
                  <a:srgbClr val="002060"/>
                </a:solidFill>
                <a:ea typeface="ＭＳ Ｐゴシック" pitchFamily="34" charset="-128"/>
              </a:rPr>
              <a:t>Goedkeuring Agenda</a:t>
            </a:r>
            <a:endParaRPr lang="nl-NL" b="1" dirty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4AC7EECC-69F4-4A39-BB1F-58D45A66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CC35D1-28C8-4A6C-8CF6-0FE2F0B2182D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400"/>
          </a:p>
        </p:txBody>
      </p:sp>
      <p:pic>
        <p:nvPicPr>
          <p:cNvPr id="10245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25481A88-9450-4B76-8AB7-CBF0A047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366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23749-52E1-4EC2-BC96-EE2A0461D8E9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nl-NL" altLang="nl-NL" sz="1400" dirty="0"/>
          </a:p>
        </p:txBody>
      </p:sp>
      <p:pic>
        <p:nvPicPr>
          <p:cNvPr id="21509" name="503637DF-E9BE-4919-A43A-87511A943DC0" descr="4EB045EB-3C6E-4352-BB5D-99D3768CFCE7@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275"/>
            <a:ext cx="681328" cy="56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755576" y="1298575"/>
          <a:ext cx="7776863" cy="4638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273">
                <a:tc gridSpan="3"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Resultaten Dow Pensioenfonds 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75">
                <a:tc>
                  <a:txBody>
                    <a:bodyPr/>
                    <a:lstStyle/>
                    <a:p>
                      <a:r>
                        <a:rPr lang="nl-NL" sz="2400" b="1" dirty="0"/>
                        <a:t>Totaal rendement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-1,0%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+4,8%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75">
                <a:tc>
                  <a:txBody>
                    <a:bodyPr/>
                    <a:lstStyle/>
                    <a:p>
                      <a:r>
                        <a:rPr lang="nl-NL" sz="2400" b="1" dirty="0"/>
                        <a:t>Dekkingsgraad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113,8%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117,9%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975">
                <a:tc>
                  <a:txBody>
                    <a:bodyPr/>
                    <a:lstStyle/>
                    <a:p>
                      <a:r>
                        <a:rPr lang="nl-NL" sz="2400" b="1" dirty="0"/>
                        <a:t>Beleidsdekkingsgraad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117,7%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115,6%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975">
                <a:tc>
                  <a:txBody>
                    <a:bodyPr/>
                    <a:lstStyle/>
                    <a:p>
                      <a:r>
                        <a:rPr lang="nl-NL" sz="2400" b="1" dirty="0"/>
                        <a:t>Rentestand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1,3%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1,4%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975">
                <a:tc>
                  <a:txBody>
                    <a:bodyPr/>
                    <a:lstStyle/>
                    <a:p>
                      <a:r>
                        <a:rPr lang="nl-NL" sz="2400" b="1" dirty="0"/>
                        <a:t>Renteafdekking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52,6%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55,8%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73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607CB560-3270-49A4-A346-03D0E9293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1D6D9-153D-4F59-BD78-081117E132C4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B36F8B-A23A-4690-8845-2332E78D2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9763"/>
            <a:ext cx="8229600" cy="433546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B0F0"/>
                </a:solidFill>
                <a:ea typeface="ＭＳ Ｐゴシック" charset="-128"/>
              </a:rPr>
              <a:t>		 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solidFill>
                  <a:srgbClr val="00B0F0"/>
                </a:solidFill>
                <a:ea typeface="ＭＳ Ｐゴシック" charset="-128"/>
              </a:rPr>
              <a:t>  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solidFill>
                  <a:srgbClr val="00B0F0"/>
                </a:solidFill>
                <a:ea typeface="ＭＳ Ｐゴシック" charset="-128"/>
              </a:rPr>
              <a:t>     </a:t>
            </a:r>
            <a:endParaRPr lang="nl-NL" sz="2800" dirty="0">
              <a:solidFill>
                <a:srgbClr val="002060"/>
              </a:solidFill>
              <a:ea typeface="ＭＳ Ｐゴシック" charset="-128"/>
            </a:endParaRPr>
          </a:p>
          <a:p>
            <a:pPr marL="1828800" lvl="4" indent="0" algn="just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2060"/>
                </a:solidFill>
                <a:ea typeface="ＭＳ Ｐゴシック" charset="-128"/>
              </a:rPr>
              <a:t>   </a:t>
            </a:r>
            <a:endParaRPr lang="nl-NL" altLang="nl-NL" sz="2800" dirty="0"/>
          </a:p>
        </p:txBody>
      </p:sp>
      <p:pic>
        <p:nvPicPr>
          <p:cNvPr id="6554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31EDEDF-B21B-4922-823D-3EF3D06E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802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hart 1" descr="cid:image003.png@01D4C380.D7DDBB10">
            <a:extLst>
              <a:ext uri="{FF2B5EF4-FFF2-40B4-BE49-F238E27FC236}">
                <a16:creationId xmlns:a16="http://schemas.microsoft.com/office/drawing/2014/main" id="{E5F0836C-973C-487D-B223-49F9B493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2424"/>
            <a:ext cx="6840759" cy="41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9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7A5E9-D4E5-404E-ABF7-A5E3BEA337C4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nl-NL" altLang="nl-NL" sz="1400"/>
          </a:p>
        </p:txBody>
      </p:sp>
      <p:pic>
        <p:nvPicPr>
          <p:cNvPr id="23557" name="503637DF-E9BE-4919-A43A-87511A943DC0" descr="4EB045EB-3C6E-4352-BB5D-99D3768CFCE7@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2" y="41146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1043608" y="1555519"/>
          <a:ext cx="7344816" cy="453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929">
                <a:tc gridSpan="3"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Ontwikkeling</a:t>
                      </a:r>
                      <a:r>
                        <a:rPr lang="nl-NL" sz="3200" baseline="0" dirty="0"/>
                        <a:t> Dekkingsgraad in %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01">
                <a:tc>
                  <a:txBody>
                    <a:bodyPr/>
                    <a:lstStyle/>
                    <a:p>
                      <a:r>
                        <a:rPr lang="nl-NL" sz="2400" b="1" dirty="0"/>
                        <a:t>Primo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117,9 %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109,9 %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01">
                <a:tc>
                  <a:txBody>
                    <a:bodyPr/>
                    <a:lstStyle/>
                    <a:p>
                      <a:r>
                        <a:rPr lang="nl-NL" sz="2400" b="1" dirty="0"/>
                        <a:t>Rente mutatie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- 4,3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+ 1,4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01">
                <a:tc>
                  <a:txBody>
                    <a:bodyPr/>
                    <a:lstStyle/>
                    <a:p>
                      <a:r>
                        <a:rPr lang="nl-NL" sz="2400" b="1" dirty="0"/>
                        <a:t>Overrendement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- 0,7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+ 5,4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01">
                <a:tc>
                  <a:txBody>
                    <a:bodyPr/>
                    <a:lstStyle/>
                    <a:p>
                      <a:r>
                        <a:rPr lang="nl-NL" sz="2400" b="1" dirty="0"/>
                        <a:t>Overig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+ 0,9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+ 1,2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01">
                <a:tc>
                  <a:txBody>
                    <a:bodyPr/>
                    <a:lstStyle/>
                    <a:p>
                      <a:r>
                        <a:rPr lang="nl-NL" sz="2400" b="1" dirty="0"/>
                        <a:t>Ultimo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113,8 %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117,9 %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690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607CB560-3270-49A4-A346-03D0E9293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1D6D9-153D-4F59-BD78-081117E132C4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B36F8B-A23A-4690-8845-2332E78D2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9763"/>
            <a:ext cx="8229600" cy="433546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B0F0"/>
                </a:solidFill>
                <a:ea typeface="ＭＳ Ｐゴシック" charset="-128"/>
              </a:rPr>
              <a:t>		 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solidFill>
                  <a:srgbClr val="00B0F0"/>
                </a:solidFill>
                <a:ea typeface="ＭＳ Ｐゴシック" charset="-128"/>
              </a:rPr>
              <a:t>   </a:t>
            </a:r>
          </a:p>
          <a:p>
            <a:pPr marL="285750" indent="-285750">
              <a:lnSpc>
                <a:spcPct val="80000"/>
              </a:lnSpc>
              <a:buClr>
                <a:srgbClr val="FF6600"/>
              </a:buClr>
              <a:buSzPct val="194000"/>
              <a:buFont typeface="Arial"/>
              <a:buChar char="•"/>
              <a:defRPr/>
            </a:pPr>
            <a:endParaRPr lang="nl-NL" sz="2800" dirty="0">
              <a:solidFill>
                <a:srgbClr val="002060"/>
              </a:solidFill>
              <a:ea typeface="ＭＳ Ｐゴシック" charset="-128"/>
            </a:endParaRPr>
          </a:p>
          <a:p>
            <a:pPr marL="1828800" lvl="4" indent="0" algn="just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2060"/>
                </a:solidFill>
                <a:ea typeface="ＭＳ Ｐゴシック" charset="-128"/>
              </a:rPr>
              <a:t>   </a:t>
            </a:r>
            <a:endParaRPr lang="nl-NL" altLang="nl-NL" sz="2800" dirty="0"/>
          </a:p>
        </p:txBody>
      </p:sp>
      <p:pic>
        <p:nvPicPr>
          <p:cNvPr id="6554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31EDEDF-B21B-4922-823D-3EF3D06E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802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1A79D1-4863-43E3-8119-4CDE43C4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61206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82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607CB560-3270-49A4-A346-03D0E9293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1D6D9-153D-4F59-BD78-081117E132C4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B36F8B-A23A-4690-8845-2332E78D2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8839"/>
            <a:ext cx="8229600" cy="425638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B0F0"/>
                </a:solidFill>
                <a:ea typeface="ＭＳ Ｐゴシック" charset="-128"/>
              </a:rPr>
              <a:t>		 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400" dirty="0">
                <a:solidFill>
                  <a:srgbClr val="00B0F0"/>
                </a:solidFill>
                <a:ea typeface="ＭＳ Ｐゴシック" charset="-128"/>
              </a:rPr>
              <a:t>   </a:t>
            </a:r>
            <a:endParaRPr lang="nl-NL" sz="2800" dirty="0">
              <a:solidFill>
                <a:srgbClr val="002060"/>
              </a:solidFill>
              <a:ea typeface="ＭＳ Ｐゴシック" charset="-128"/>
            </a:endParaRPr>
          </a:p>
          <a:p>
            <a:pPr marL="1828800" lvl="4" indent="0" algn="just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2060"/>
                </a:solidFill>
                <a:ea typeface="ＭＳ Ｐゴシック" charset="-128"/>
              </a:rPr>
              <a:t>   </a:t>
            </a:r>
            <a:endParaRPr lang="nl-NL" altLang="nl-NL" sz="2800" dirty="0"/>
          </a:p>
        </p:txBody>
      </p:sp>
      <p:pic>
        <p:nvPicPr>
          <p:cNvPr id="6554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831EDEDF-B21B-4922-823D-3EF3D06E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802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age001">
            <a:extLst>
              <a:ext uri="{FF2B5EF4-FFF2-40B4-BE49-F238E27FC236}">
                <a16:creationId xmlns:a16="http://schemas.microsoft.com/office/drawing/2014/main" id="{034DE7F3-E9DB-4FA3-ADBC-447D0B20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2424"/>
            <a:ext cx="6624736" cy="353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24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E62BE6-202D-454E-B1B5-2AEBE1D6BE0A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nl-NL" altLang="nl-NL" sz="1400"/>
          </a:p>
        </p:txBody>
      </p:sp>
      <p:pic>
        <p:nvPicPr>
          <p:cNvPr id="22533" name="503637DF-E9BE-4919-A43A-87511A943DC0" descr="4EB045EB-3C6E-4352-BB5D-99D3768CFCE7@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5" y="48895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45425"/>
              </p:ext>
            </p:extLst>
          </p:nvPr>
        </p:nvGraphicFramePr>
        <p:xfrm>
          <a:off x="971600" y="2204864"/>
          <a:ext cx="7344816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163">
                <a:tc gridSpan="4"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Beleggingen en uitkeringen, x MM€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9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/>
                        <a:t>2008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51">
                <a:tc>
                  <a:txBody>
                    <a:bodyPr/>
                    <a:lstStyle/>
                    <a:p>
                      <a:r>
                        <a:rPr lang="nl-NL" sz="2400" b="1" dirty="0"/>
                        <a:t>Beleggingen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2.486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2.535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1.035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2400" b="1" dirty="0"/>
                        <a:t>Uitkeringen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61,2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61,8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C00000"/>
                          </a:solidFill>
                        </a:rPr>
                        <a:t>45,4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689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75" y="585788"/>
            <a:ext cx="8229600" cy="7683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</a:t>
            </a:r>
            <a:b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2349500"/>
            <a:ext cx="8229600" cy="2159000"/>
          </a:xfrm>
        </p:spPr>
        <p:txBody>
          <a:bodyPr/>
          <a:lstStyle/>
          <a:p>
            <a:pPr marL="0" indent="0" defTabSz="912813">
              <a:buFontTx/>
              <a:buNone/>
              <a:defRPr/>
            </a:pPr>
            <a:endParaRPr lang="nl-NL" altLang="nl-NL" dirty="0"/>
          </a:p>
          <a:p>
            <a:pPr defTabSz="912813">
              <a:defRPr/>
            </a:pPr>
            <a:endParaRPr lang="nl-NL" altLang="nl-NL" dirty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25E95-5B76-4BCB-A5A1-C346B7627221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nl-NL" altLang="nl-NL" sz="1400"/>
          </a:p>
        </p:txBody>
      </p:sp>
      <p:pic>
        <p:nvPicPr>
          <p:cNvPr id="27653" name="503637DF-E9BE-4919-A43A-87511A943DC0" descr="4EB045EB-3C6E-4352-BB5D-99D3768CFCE7@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" y="685762"/>
            <a:ext cx="85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5576" y="1484313"/>
            <a:ext cx="815823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defRPr/>
            </a:pPr>
            <a:r>
              <a:rPr lang="nl-NL" altLang="nl-NL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Actualiteiten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Eindeloze Pensioen discussie nieuw pensioencontract</a:t>
            </a:r>
          </a:p>
          <a:p>
            <a:pPr>
              <a:defRPr/>
            </a:pPr>
            <a:r>
              <a:rPr lang="nl-NL" sz="2400" dirty="0">
                <a:solidFill>
                  <a:srgbClr val="FF0000"/>
                </a:solidFill>
              </a:rPr>
              <a:t>      </a:t>
            </a:r>
            <a:r>
              <a:rPr lang="nl-NL" sz="2400" dirty="0">
                <a:solidFill>
                  <a:srgbClr val="002060"/>
                </a:solidFill>
              </a:rPr>
              <a:t>(AOW, vroegpensioen, doorsnee premie,</a:t>
            </a:r>
          </a:p>
          <a:p>
            <a:pPr>
              <a:defRPr/>
            </a:pPr>
            <a:r>
              <a:rPr lang="nl-NL" sz="2400" dirty="0">
                <a:solidFill>
                  <a:srgbClr val="002060"/>
                </a:solidFill>
              </a:rPr>
              <a:t>	persoonlijke potjes)</a:t>
            </a:r>
          </a:p>
          <a:p>
            <a:pPr>
              <a:defRPr/>
            </a:pPr>
            <a:endParaRPr lang="nl-NL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Binnen St. Dow Pensioenfonds</a:t>
            </a:r>
            <a:r>
              <a:rPr lang="nl-NL" sz="2400" dirty="0"/>
              <a:t>:</a:t>
            </a:r>
          </a:p>
          <a:p>
            <a:pPr>
              <a:defRPr/>
            </a:pPr>
            <a:r>
              <a:rPr lang="nl-NL" sz="2400" dirty="0">
                <a:solidFill>
                  <a:srgbClr val="002060"/>
                </a:solidFill>
              </a:rPr>
              <a:t>       fase 2 Derisking: 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nl-NL" sz="2400" dirty="0">
                <a:solidFill>
                  <a:srgbClr val="002060"/>
                </a:solidFill>
              </a:rPr>
              <a:t>aandelen naar 24% (nu 39%) en 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nl-NL" sz="2400" dirty="0">
                <a:solidFill>
                  <a:srgbClr val="002060"/>
                </a:solidFill>
              </a:rPr>
              <a:t>obligaties   naar 76% (nu 61%) 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nl-NL" sz="2400" dirty="0">
                <a:solidFill>
                  <a:srgbClr val="002060"/>
                </a:solidFill>
              </a:rPr>
              <a:t>Rente afdekking naar 85% (nu 75%)</a:t>
            </a:r>
          </a:p>
          <a:p>
            <a:pPr>
              <a:defRPr/>
            </a:pPr>
            <a:r>
              <a:rPr lang="nl-NL" sz="2400" dirty="0">
                <a:solidFill>
                  <a:srgbClr val="002060"/>
                </a:solidFill>
              </a:rPr>
              <a:t>        op termijn en flexibel  </a:t>
            </a:r>
          </a:p>
          <a:p>
            <a:pPr>
              <a:defRPr/>
            </a:pPr>
            <a:endParaRPr lang="nl-NL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rgbClr val="002060"/>
                </a:solidFill>
              </a:rPr>
              <a:t>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785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CD05F453-AAEB-498E-AC35-0D84684D2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EE602B-1ABC-4E81-BA13-5FDF416B5188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9A3E866-CD90-48D9-9F96-47448C116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9763"/>
            <a:ext cx="8229600" cy="433546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800" dirty="0"/>
              <a:t>			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800" dirty="0"/>
              <a:t>			</a:t>
            </a:r>
            <a:r>
              <a:rPr lang="nl-NL" altLang="nl-NL" sz="2800" b="1" dirty="0"/>
              <a:t>Erelid van VDG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endParaRPr lang="nl-NL" altLang="nl-NL" sz="2800" dirty="0"/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800" dirty="0"/>
              <a:t> Het VDG bestuur wil graag aan jullie voordragen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endParaRPr lang="nl-NL" altLang="nl-NL" sz="2800" dirty="0"/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800" dirty="0"/>
              <a:t>	           	Simon Molenaar</a:t>
            </a:r>
          </a:p>
        </p:txBody>
      </p:sp>
      <p:pic>
        <p:nvPicPr>
          <p:cNvPr id="6758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30275DDD-2213-48EB-B272-17FE278C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246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>
            <a:extLst>
              <a:ext uri="{FF2B5EF4-FFF2-40B4-BE49-F238E27FC236}">
                <a16:creationId xmlns:a16="http://schemas.microsoft.com/office/drawing/2014/main" id="{977E1D01-964C-4FD5-9927-A0F489229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21BE29-0536-4C75-89B7-147F2E954EC1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nl-NL" altLang="nl-NL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CFDF3-AEEA-434F-B266-18E8A5A1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532813" cy="1001712"/>
          </a:xfrm>
        </p:spPr>
        <p:txBody>
          <a:bodyPr/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B36F8B-A23A-4690-8845-2332E78D2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9763"/>
            <a:ext cx="8229600" cy="433546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B0F0"/>
                </a:solidFill>
                <a:ea typeface="ＭＳ Ｐゴシック" charset="-128"/>
              </a:rPr>
              <a:t>		</a:t>
            </a:r>
          </a:p>
          <a:p>
            <a:pPr marL="0" indent="0" algn="ctr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b="1" dirty="0">
                <a:ea typeface="ＭＳ Ｐゴシック" charset="-128"/>
              </a:rPr>
              <a:t>Aftredend Bestuurslid</a:t>
            </a:r>
          </a:p>
          <a:p>
            <a:pPr marL="0" indent="0" algn="ctr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ea typeface="ＭＳ Ｐゴシック" charset="-128"/>
              </a:rPr>
              <a:t>Ruud Lie</a:t>
            </a:r>
          </a:p>
          <a:p>
            <a:pPr marL="0" indent="0" algn="ctr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endParaRPr lang="nl-NL" sz="28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b="1" dirty="0">
                <a:ea typeface="ＭＳ Ｐゴシック" charset="-128"/>
              </a:rPr>
              <a:t>Goedkeuring kandidaat Bestuursleden</a:t>
            </a:r>
            <a:endParaRPr lang="nl-NL" sz="28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ea typeface="ＭＳ Ｐゴシック" charset="-128"/>
              </a:rPr>
              <a:t>Ineke Korst</a:t>
            </a:r>
          </a:p>
          <a:p>
            <a:pPr marL="0" indent="0" algn="ctr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ea typeface="ＭＳ Ｐゴシック" charset="-128"/>
              </a:rPr>
              <a:t>Ceciel van Eijl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endParaRPr lang="nl-NL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endParaRPr lang="nl-NL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endParaRPr lang="nl-NL" sz="2800" dirty="0">
              <a:ea typeface="ＭＳ Ｐゴシック" charset="-128"/>
            </a:endParaRPr>
          </a:p>
          <a:p>
            <a:pPr marL="285750" indent="-285750">
              <a:lnSpc>
                <a:spcPct val="80000"/>
              </a:lnSpc>
              <a:buClr>
                <a:srgbClr val="FF6600"/>
              </a:buClr>
              <a:buSzPct val="194000"/>
              <a:buFont typeface="Arial"/>
              <a:buChar char="•"/>
              <a:defRPr/>
            </a:pPr>
            <a:endParaRPr lang="nl-NL" sz="2800" dirty="0">
              <a:solidFill>
                <a:srgbClr val="002060"/>
              </a:solidFill>
              <a:ea typeface="ＭＳ Ｐゴシック" charset="-128"/>
            </a:endParaRPr>
          </a:p>
          <a:p>
            <a:pPr marL="1828800" lvl="4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  <a:defRPr/>
            </a:pPr>
            <a:r>
              <a:rPr lang="nl-NL" sz="2800" dirty="0">
                <a:solidFill>
                  <a:srgbClr val="002060"/>
                </a:solidFill>
                <a:ea typeface="ＭＳ Ｐゴシック" charset="-128"/>
              </a:rPr>
              <a:t>   </a:t>
            </a:r>
            <a:endParaRPr lang="nl-NL" altLang="nl-NL" sz="2800" dirty="0"/>
          </a:p>
        </p:txBody>
      </p:sp>
      <p:pic>
        <p:nvPicPr>
          <p:cNvPr id="6963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FB0A0E7E-C6A2-4D0B-8DBA-3A5E5D2A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802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A104027A-EFA4-4263-B342-4948D0A13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19424E-9BCB-4A31-A791-F1B41EF446D0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nl-NL" altLang="nl-NL" sz="14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B1628D9-E2B4-4461-86F3-A0B1FE409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4213" y="765175"/>
            <a:ext cx="9371013" cy="1008063"/>
          </a:xfrm>
        </p:spPr>
        <p:txBody>
          <a:bodyPr/>
          <a:lstStyle/>
          <a:p>
            <a:pPr>
              <a:defRPr/>
            </a:pPr>
            <a:r>
              <a:rPr lang="nl-NL" altLang="nl-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nl-NL" altLang="nl-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71C35D8-37CE-4D54-8846-A798F5750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2233613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nl-NL" altLang="nl-NL" sz="1600" dirty="0"/>
              <a:t>			</a:t>
            </a:r>
            <a:endParaRPr lang="nl-NL" altLang="nl-NL" sz="3200" dirty="0">
              <a:solidFill>
                <a:srgbClr val="002060"/>
              </a:solidFill>
            </a:endParaRPr>
          </a:p>
          <a:p>
            <a:pPr lvl="3" eaLnBrk="1" hangingPunct="1">
              <a:buFontTx/>
              <a:buNone/>
            </a:pPr>
            <a:r>
              <a:rPr lang="nl-NL" altLang="nl-NL" sz="3200" b="1" dirty="0"/>
              <a:t>Sluiting van de vergadering</a:t>
            </a:r>
          </a:p>
        </p:txBody>
      </p:sp>
      <p:pic>
        <p:nvPicPr>
          <p:cNvPr id="71685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3E54193E-6C3B-4507-84E9-6B41EE53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DB053-3234-488E-AE4A-061E42BB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61155735-8826-4399-8B78-5B9A08A9E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267" y="2358491"/>
            <a:ext cx="8229600" cy="2592388"/>
          </a:xfrm>
        </p:spPr>
        <p:txBody>
          <a:bodyPr/>
          <a:lstStyle/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nl-NL" altLang="nl-NL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Goedkeuring Notulen ALV 2018</a:t>
            </a:r>
            <a:endParaRPr lang="nl-NL" altLang="nl-NL" b="1" dirty="0"/>
          </a:p>
          <a:p>
            <a:pPr marL="0" indent="0" algn="ctr" defTabSz="912813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nl-NL" altLang="nl-NL" i="1" dirty="0">
              <a:solidFill>
                <a:srgbClr val="00B0F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400050" lvl="1" indent="0" defTabSz="912813">
              <a:buFontTx/>
              <a:buNone/>
            </a:pPr>
            <a:r>
              <a:rPr lang="nl-NL" altLang="nl-NL" sz="1200" b="1" dirty="0">
                <a:latin typeface="Calibri" panose="020F0502020204030204" pitchFamily="34" charset="0"/>
              </a:rPr>
              <a:t>	</a:t>
            </a:r>
          </a:p>
          <a:p>
            <a:pPr marL="400050" lvl="1" indent="0" defTabSz="912813">
              <a:buFontTx/>
              <a:buNone/>
            </a:pPr>
            <a:endParaRPr lang="nl-NL" altLang="nl-NL" i="1" dirty="0">
              <a:solidFill>
                <a:srgbClr val="00B0F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24CB8072-7E2E-43BC-B25D-1EC701AC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10985-E6E9-4720-8B2B-C41DFB997B1F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NL" sz="1400"/>
          </a:p>
        </p:txBody>
      </p:sp>
      <p:pic>
        <p:nvPicPr>
          <p:cNvPr id="12293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E83E64F2-118C-4E30-A979-E8D8780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19175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3012-487E-4AED-A341-91A9A0C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4339" name="Tijdelijke aanduiding voor inhoud 2">
            <a:extLst>
              <a:ext uri="{FF2B5EF4-FFF2-40B4-BE49-F238E27FC236}">
                <a16:creationId xmlns:a16="http://schemas.microsoft.com/office/drawing/2014/main" id="{9E7E0D27-A798-4190-AB30-7EF99D742B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90688"/>
            <a:ext cx="82296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Bestuur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Voorzitter				Dik Schipper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Vicevoorzitter			Ruud Lie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Secretaris				Jo Burm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2</a:t>
            </a:r>
            <a:r>
              <a:rPr lang="nl-NL" altLang="nl-NL" sz="2400" baseline="30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e</a:t>
            </a: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Secretaris				Theo Droge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Penningmeester			Ineke Korst  </a:t>
            </a:r>
            <a:r>
              <a:rPr lang="nl-NL" altLang="nl-NL" sz="1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(kandidaat)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2</a:t>
            </a:r>
            <a:r>
              <a:rPr lang="nl-NL" altLang="nl-NL" sz="2400" baseline="30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e</a:t>
            </a: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Penningmeester			Gerard van Noort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					Arnout Lavooi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Lid verantwoordingsorgaan	Maril van Waes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Zorg specialist			Henny Martens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					Ceciel van Eijl </a:t>
            </a:r>
            <a:r>
              <a:rPr lang="nl-NL" altLang="nl-NL" sz="1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(kandidaat)</a:t>
            </a: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BC4A8CAF-7B4E-4C73-9CA2-78729BCA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44FE91-1782-4F08-AC25-B2B05DD73A29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NL" sz="1400" dirty="0"/>
          </a:p>
        </p:txBody>
      </p:sp>
      <p:pic>
        <p:nvPicPr>
          <p:cNvPr id="14341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ABD23326-7FC1-4ED9-AFE6-FA7614498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F4E6E865-C1C2-4A2D-B88A-27012EA10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9B4E74-E3EC-46A0-90B0-026A4F0A0F2E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140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CCEF6A3-5C07-4BAF-9AF2-964F6A6A2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675687" cy="1223962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dirty="0"/>
              <a:t> 	</a:t>
            </a:r>
            <a:r>
              <a:rPr lang="nl-NL" altLang="nl-N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Dow Gepensioneerden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E322AD0-BC4A-48BE-B8A9-5297A9C61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98675"/>
            <a:ext cx="8229600" cy="389096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Bestuur / adviseurs</a:t>
            </a:r>
            <a:endParaRPr lang="nl-NL" altLang="nl-NL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Stan Bosman	Lid Verantwoordigsorgaan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Jan Wolter </a:t>
            </a:r>
            <a:r>
              <a:rPr lang="nl-NL" altLang="nl-NL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Molster</a:t>
            </a: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	Bestuurslid Dow Pensioenfonds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Ad de Kok		Bestuurslid Dow Pensioenfonds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endParaRPr lang="nl-NL" altLang="nl-NL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endParaRPr lang="nl-NL" altLang="nl-NL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Kascommissie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David Kasse 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SzPct val="194000"/>
              <a:buFontTx/>
              <a:buNone/>
            </a:pPr>
            <a:r>
              <a:rPr lang="nl-NL" altLang="nl-NL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Enno</a:t>
            </a:r>
            <a:r>
              <a:rPr lang="nl-NL" altLang="nl-NL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nl-NL" altLang="nl-NL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Thedinga</a:t>
            </a:r>
            <a:endParaRPr lang="nl-NL" altLang="nl-NL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9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4EB7D598-F08D-4523-B9A8-1BF58DDC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74713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3012-487E-4AED-A341-91A9A0C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8435" name="Tijdelijke aanduiding voor inhoud 2">
            <a:extLst>
              <a:ext uri="{FF2B5EF4-FFF2-40B4-BE49-F238E27FC236}">
                <a16:creationId xmlns:a16="http://schemas.microsoft.com/office/drawing/2014/main" id="{8887CF3A-B0AA-4EA8-84C1-38DA501C9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2160588"/>
          </a:xfrm>
        </p:spPr>
        <p:txBody>
          <a:bodyPr/>
          <a:lstStyle/>
          <a:p>
            <a:pPr marL="1371600" lvl="3" indent="0">
              <a:buFontTx/>
              <a:buNone/>
            </a:pPr>
            <a:r>
              <a:rPr lang="nl-NL" altLang="nl-NL" sz="3200" dirty="0">
                <a:solidFill>
                  <a:srgbClr val="002060"/>
                </a:solidFill>
              </a:rPr>
              <a:t>    </a:t>
            </a:r>
            <a:r>
              <a:rPr lang="nl-NL" altLang="nl-NL" sz="3200" b="1" dirty="0">
                <a:solidFill>
                  <a:srgbClr val="002060"/>
                </a:solidFill>
              </a:rPr>
              <a:t>Ontwikkelingen</a:t>
            </a:r>
            <a:endParaRPr lang="nl-NL" altLang="nl-NL" sz="3200" dirty="0">
              <a:solidFill>
                <a:srgbClr val="002060"/>
              </a:solidFill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2060"/>
                </a:solidFill>
              </a:rPr>
              <a:t> koopkracht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2060"/>
                </a:solidFill>
              </a:rPr>
              <a:t> kosten zorgverzekering</a:t>
            </a:r>
          </a:p>
          <a:p>
            <a:pPr marL="1371600" lvl="3" indent="0">
              <a:buFontTx/>
              <a:buNone/>
            </a:pPr>
            <a:endParaRPr lang="nl-NL" altLang="nl-NL" sz="3200" dirty="0">
              <a:solidFill>
                <a:srgbClr val="002060"/>
              </a:solidFill>
            </a:endParaRPr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818D351C-8CDD-4CF4-B194-39FB9E84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0C5F6-BABC-4DD2-AF85-92CEF3DDCFF5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NL" sz="1400"/>
          </a:p>
        </p:txBody>
      </p:sp>
      <p:pic>
        <p:nvPicPr>
          <p:cNvPr id="18437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B14E1D3D-E1FC-49FA-8DF7-B63D7C8C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A3012-487E-4AED-A341-91A9A0C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altLang="nl-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Vereniging van  Dow Gepensioneerden 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9A0FC648-BD63-4418-8B1A-C905B35BCF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2160588"/>
          </a:xfrm>
        </p:spPr>
        <p:txBody>
          <a:bodyPr/>
          <a:lstStyle/>
          <a:p>
            <a:pPr marL="1371600" lvl="3" indent="0">
              <a:buFontTx/>
              <a:buNone/>
            </a:pPr>
            <a:r>
              <a:rPr lang="nl-NL" altLang="nl-NL" sz="320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8FAC5023-DAA6-4436-A928-93D41229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71D38E-4930-4DE6-A1F2-3BC2D44AE327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1400"/>
          </a:p>
        </p:txBody>
      </p:sp>
      <p:pic>
        <p:nvPicPr>
          <p:cNvPr id="20485" name="503637DF-E9BE-4919-A43A-87511A943DC0" descr="4EB045EB-3C6E-4352-BB5D-99D3768CFCE7@lan">
            <a:extLst>
              <a:ext uri="{FF2B5EF4-FFF2-40B4-BE49-F238E27FC236}">
                <a16:creationId xmlns:a16="http://schemas.microsoft.com/office/drawing/2014/main" id="{1DF2A6E5-7BEB-423E-B346-61D650C6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Tijdelijke aanduiding voor inhoud 5">
            <a:extLst>
              <a:ext uri="{FF2B5EF4-FFF2-40B4-BE49-F238E27FC236}">
                <a16:creationId xmlns:a16="http://schemas.microsoft.com/office/drawing/2014/main" id="{B48D516F-7D1E-49C0-A732-5F5CA40A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3" y="1412777"/>
            <a:ext cx="77055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1129</Words>
  <Application>Microsoft Office PowerPoint</Application>
  <PresentationFormat>Diavoorstelling (4:3)</PresentationFormat>
  <Paragraphs>609</Paragraphs>
  <Slides>49</Slides>
  <Notes>49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5" baseType="lpstr">
      <vt:lpstr>Arial</vt:lpstr>
      <vt:lpstr>Calibri</vt:lpstr>
      <vt:lpstr>Verdana</vt:lpstr>
      <vt:lpstr>Wingdings</vt:lpstr>
      <vt:lpstr>Standaardontwerp</vt:lpstr>
      <vt:lpstr>Chart</vt:lpstr>
      <vt:lpstr>  Vereniging van Dow Gepensioneerden</vt:lpstr>
      <vt:lpstr>  Vereniging van Dow Gepensioneerden</vt:lpstr>
      <vt:lpstr>Vereniging van  Dow Gepensioneerden </vt:lpstr>
      <vt:lpstr>Vereniging van  Dow Gepensioneerden </vt:lpstr>
      <vt:lpstr>Vereniging van  Dow Gepensioneerden </vt:lpstr>
      <vt:lpstr>Vereniging van  Dow Gepensioneerden </vt:lpstr>
      <vt:lpstr>  Vereniging van Dow Gepensioneerden</vt:lpstr>
      <vt:lpstr>Vereniging van  Dow Gepensioneerden </vt:lpstr>
      <vt:lpstr>Vereniging van  Dow Gepensioneerden </vt:lpstr>
      <vt:lpstr>Vereniging van  Dow Gepensioneerden </vt:lpstr>
      <vt:lpstr>        Vereniging van Dow Gepensioneerden</vt:lpstr>
      <vt:lpstr>Vereniging van  Dow Gepensioneerden</vt:lpstr>
      <vt:lpstr>Vereniging van  Dow Gepensioneerden </vt:lpstr>
      <vt:lpstr>Vereniging van  Dow Gepensioneerden </vt:lpstr>
      <vt:lpstr>Vereniging van  Dow Gepensioneerden </vt:lpstr>
      <vt:lpstr>Vereniging van  Dow Gepensioneerden</vt:lpstr>
      <vt:lpstr>Vereniging van  Dow Gepensioneerden </vt:lpstr>
      <vt:lpstr>Vereniging van  Dow Gepensioneerden </vt:lpstr>
      <vt:lpstr>Vereniging van  Dow Gepensioneerden  </vt:lpstr>
      <vt:lpstr>Vereniging van  Dow Gepensioneerden  </vt:lpstr>
      <vt:lpstr>Vereniging van  Dow Gepensioneerden </vt:lpstr>
      <vt:lpstr>Vereniging van  Dow Gepensioneerden </vt:lpstr>
      <vt:lpstr>Vereniging van  Dow Gepensioneerden </vt:lpstr>
      <vt:lpstr>Vereniging van  Dow Gepensioneerden </vt:lpstr>
      <vt:lpstr>Vereniging van  Dow Gepensioneerden </vt:lpstr>
      <vt:lpstr>Vereniging van  Dow Gepensioneerden </vt:lpstr>
      <vt:lpstr>Vereniging van  Dow Gepensioneerden </vt:lpstr>
      <vt:lpstr>Vereniging van Dow Gepensioneerden</vt:lpstr>
      <vt:lpstr>Vereniging van Dow Gepensioneerden</vt:lpstr>
      <vt:lpstr>Vereniging van  Dow Gepensioneerden </vt:lpstr>
      <vt:lpstr>Vereniging van  Dow Gepensioneerden </vt:lpstr>
      <vt:lpstr>Vereniging van  Dow Gepensioneerden  </vt:lpstr>
      <vt:lpstr>Vereniging van  Dow Gepensioneerden  </vt:lpstr>
      <vt:lpstr>Vereniging van  Dow Gepensioneerden  </vt:lpstr>
      <vt:lpstr>Vereniging van  Dow Gepensioneerden </vt:lpstr>
      <vt:lpstr>Vereniging van  Dow Gepensioneerden </vt:lpstr>
      <vt:lpstr>Vereniging van Dow Gepensioneerden</vt:lpstr>
      <vt:lpstr>Vereniging van  Dow Gepensioneerden  </vt:lpstr>
      <vt:lpstr>Vereniging van  Dow Gepensioneerden </vt:lpstr>
      <vt:lpstr>Vereniging van  Dow Gepensioneerden  </vt:lpstr>
      <vt:lpstr>Vereniging van Dow Gepensioneerden</vt:lpstr>
      <vt:lpstr>Vereniging van  Dow Gepensioneerden </vt:lpstr>
      <vt:lpstr>Vereniging van Dow Gepensioneerden</vt:lpstr>
      <vt:lpstr>Vereniging van Dow Gepensioneerden</vt:lpstr>
      <vt:lpstr>Vereniging van  Dow Gepensioneerden </vt:lpstr>
      <vt:lpstr> Vereniging van  Dow Gepensioneerden  </vt:lpstr>
      <vt:lpstr>Vereniging van Dow Gepensioneerden</vt:lpstr>
      <vt:lpstr>Vereniging van Dow Gepensioneerden</vt:lpstr>
      <vt:lpstr>  Vereniging van  Dow Gepensioneerden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aan het Dow Management 24 jan. 2017</dc:title>
  <dc:subject>kennis makening met A van Beek</dc:subject>
  <dc:creator>Jo Burm</dc:creator>
  <cp:lastModifiedBy>J Burm</cp:lastModifiedBy>
  <cp:revision>474</cp:revision>
  <cp:lastPrinted>2018-01-08T10:26:40Z</cp:lastPrinted>
  <dcterms:created xsi:type="dcterms:W3CDTF">2016-11-30T17:06:28Z</dcterms:created>
  <dcterms:modified xsi:type="dcterms:W3CDTF">2019-04-03T08:49:17Z</dcterms:modified>
</cp:coreProperties>
</file>