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58" r:id="rId3"/>
    <p:sldId id="262" r:id="rId4"/>
    <p:sldId id="263" r:id="rId5"/>
    <p:sldId id="266" r:id="rId6"/>
    <p:sldId id="265" r:id="rId7"/>
    <p:sldId id="264" r:id="rId8"/>
    <p:sldId id="269" r:id="rId9"/>
    <p:sldId id="270" r:id="rId10"/>
    <p:sldId id="268"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80106" autoAdjust="0"/>
  </p:normalViewPr>
  <p:slideViewPr>
    <p:cSldViewPr snapToGrid="0">
      <p:cViewPr varScale="1">
        <p:scale>
          <a:sx n="54" d="100"/>
          <a:sy n="54" d="100"/>
        </p:scale>
        <p:origin x="114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58EE5-8920-44DF-8707-60D70CCBDE9D}" type="datetimeFigureOut">
              <a:rPr lang="nl-NL" smtClean="0"/>
              <a:t>28-3-2019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5DC97-90BB-46CF-BA86-251BAC25B617}" type="slidenum">
              <a:rPr lang="nl-NL" smtClean="0"/>
              <a:t>‹nr.›</a:t>
            </a:fld>
            <a:endParaRPr lang="nl-NL"/>
          </a:p>
        </p:txBody>
      </p:sp>
    </p:spTree>
    <p:extLst>
      <p:ext uri="{BB962C8B-B14F-4D97-AF65-F5344CB8AC3E}">
        <p14:creationId xmlns:p14="http://schemas.microsoft.com/office/powerpoint/2010/main" val="301237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279BA8-8EB2-4DBE-91C3-7BECAB18A6B3}" type="slidenum">
              <a:rPr lang="nl-NL" smtClean="0"/>
              <a:t>1</a:t>
            </a:fld>
            <a:endParaRPr lang="nl-NL"/>
          </a:p>
        </p:txBody>
      </p:sp>
    </p:spTree>
    <p:extLst>
      <p:ext uri="{BB962C8B-B14F-4D97-AF65-F5344CB8AC3E}">
        <p14:creationId xmlns:p14="http://schemas.microsoft.com/office/powerpoint/2010/main" val="184739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900" baseline="0" dirty="0"/>
          </a:p>
        </p:txBody>
      </p:sp>
      <p:sp>
        <p:nvSpPr>
          <p:cNvPr id="4" name="Tijdelijke aanduiding voor dianummer 3"/>
          <p:cNvSpPr>
            <a:spLocks noGrp="1"/>
          </p:cNvSpPr>
          <p:nvPr>
            <p:ph type="sldNum" sz="quarter" idx="10"/>
          </p:nvPr>
        </p:nvSpPr>
        <p:spPr/>
        <p:txBody>
          <a:bodyPr/>
          <a:lstStyle/>
          <a:p>
            <a:fld id="{F6250955-70F6-4F06-8DC3-2AA2E29C6F0B}" type="slidenum">
              <a:rPr lang="nl-NL" smtClean="0"/>
              <a:t>2</a:t>
            </a:fld>
            <a:endParaRPr lang="nl-NL"/>
          </a:p>
        </p:txBody>
      </p:sp>
    </p:spTree>
    <p:extLst>
      <p:ext uri="{BB962C8B-B14F-4D97-AF65-F5344CB8AC3E}">
        <p14:creationId xmlns:p14="http://schemas.microsoft.com/office/powerpoint/2010/main" val="349058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900" baseline="0" dirty="0"/>
          </a:p>
        </p:txBody>
      </p:sp>
      <p:sp>
        <p:nvSpPr>
          <p:cNvPr id="4" name="Tijdelijke aanduiding voor dianummer 3"/>
          <p:cNvSpPr>
            <a:spLocks noGrp="1"/>
          </p:cNvSpPr>
          <p:nvPr>
            <p:ph type="sldNum" sz="quarter" idx="10"/>
          </p:nvPr>
        </p:nvSpPr>
        <p:spPr/>
        <p:txBody>
          <a:bodyPr/>
          <a:lstStyle/>
          <a:p>
            <a:fld id="{F6250955-70F6-4F06-8DC3-2AA2E29C6F0B}" type="slidenum">
              <a:rPr lang="nl-NL" smtClean="0"/>
              <a:t>3</a:t>
            </a:fld>
            <a:endParaRPr lang="nl-NL"/>
          </a:p>
        </p:txBody>
      </p:sp>
    </p:spTree>
    <p:extLst>
      <p:ext uri="{BB962C8B-B14F-4D97-AF65-F5344CB8AC3E}">
        <p14:creationId xmlns:p14="http://schemas.microsoft.com/office/powerpoint/2010/main" val="291615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900" baseline="0" dirty="0"/>
          </a:p>
        </p:txBody>
      </p:sp>
      <p:sp>
        <p:nvSpPr>
          <p:cNvPr id="4" name="Tijdelijke aanduiding voor dianummer 3"/>
          <p:cNvSpPr>
            <a:spLocks noGrp="1"/>
          </p:cNvSpPr>
          <p:nvPr>
            <p:ph type="sldNum" sz="quarter" idx="10"/>
          </p:nvPr>
        </p:nvSpPr>
        <p:spPr/>
        <p:txBody>
          <a:bodyPr/>
          <a:lstStyle/>
          <a:p>
            <a:fld id="{F6250955-70F6-4F06-8DC3-2AA2E29C6F0B}" type="slidenum">
              <a:rPr lang="nl-NL" smtClean="0"/>
              <a:t>4</a:t>
            </a:fld>
            <a:endParaRPr lang="nl-NL"/>
          </a:p>
        </p:txBody>
      </p:sp>
    </p:spTree>
    <p:extLst>
      <p:ext uri="{BB962C8B-B14F-4D97-AF65-F5344CB8AC3E}">
        <p14:creationId xmlns:p14="http://schemas.microsoft.com/office/powerpoint/2010/main" val="8180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900" baseline="0" dirty="0"/>
          </a:p>
        </p:txBody>
      </p:sp>
      <p:sp>
        <p:nvSpPr>
          <p:cNvPr id="4" name="Tijdelijke aanduiding voor dianummer 3"/>
          <p:cNvSpPr>
            <a:spLocks noGrp="1"/>
          </p:cNvSpPr>
          <p:nvPr>
            <p:ph type="sldNum" sz="quarter" idx="10"/>
          </p:nvPr>
        </p:nvSpPr>
        <p:spPr/>
        <p:txBody>
          <a:bodyPr/>
          <a:lstStyle/>
          <a:p>
            <a:fld id="{F6250955-70F6-4F06-8DC3-2AA2E29C6F0B}" type="slidenum">
              <a:rPr lang="nl-NL" smtClean="0"/>
              <a:t>5</a:t>
            </a:fld>
            <a:endParaRPr lang="nl-NL"/>
          </a:p>
        </p:txBody>
      </p:sp>
    </p:spTree>
    <p:extLst>
      <p:ext uri="{BB962C8B-B14F-4D97-AF65-F5344CB8AC3E}">
        <p14:creationId xmlns:p14="http://schemas.microsoft.com/office/powerpoint/2010/main" val="292815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6250955-70F6-4F06-8DC3-2AA2E29C6F0B}" type="slidenum">
              <a:rPr lang="nl-NL" smtClean="0"/>
              <a:t>6</a:t>
            </a:fld>
            <a:endParaRPr lang="nl-NL"/>
          </a:p>
        </p:txBody>
      </p:sp>
    </p:spTree>
    <p:extLst>
      <p:ext uri="{BB962C8B-B14F-4D97-AF65-F5344CB8AC3E}">
        <p14:creationId xmlns:p14="http://schemas.microsoft.com/office/powerpoint/2010/main" val="2937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6250955-70F6-4F06-8DC3-2AA2E29C6F0B}" type="slidenum">
              <a:rPr lang="nl-NL" smtClean="0"/>
              <a:t>7</a:t>
            </a:fld>
            <a:endParaRPr lang="nl-NL"/>
          </a:p>
        </p:txBody>
      </p:sp>
    </p:spTree>
    <p:extLst>
      <p:ext uri="{BB962C8B-B14F-4D97-AF65-F5344CB8AC3E}">
        <p14:creationId xmlns:p14="http://schemas.microsoft.com/office/powerpoint/2010/main" val="294109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1338" y="5276850"/>
            <a:ext cx="5699125" cy="244475"/>
          </a:xfrm>
        </p:spPr>
        <p:txBody>
          <a:bodyPr/>
          <a:lstStyle/>
          <a:p>
            <a:pPr eaLnBrk="1" hangingPunct="1">
              <a:defRPr/>
            </a:pPr>
            <a:endParaRPr lang="en-US" dirty="0">
              <a:cs typeface="+mn-cs"/>
            </a:endParaRPr>
          </a:p>
        </p:txBody>
      </p:sp>
      <p:sp>
        <p:nvSpPr>
          <p:cNvPr id="4" name="Slide Number Placeholder 3"/>
          <p:cNvSpPr>
            <a:spLocks noGrp="1"/>
          </p:cNvSpPr>
          <p:nvPr>
            <p:ph type="sldNum" sz="quarter" idx="5"/>
          </p:nvPr>
        </p:nvSpPr>
        <p:spPr/>
        <p:txBody>
          <a:bodyPr/>
          <a:lstStyle/>
          <a:p>
            <a:pPr>
              <a:defRPr/>
            </a:pPr>
            <a:endParaRPr lang="en-US">
              <a:solidFill>
                <a:srgbClr val="000000"/>
              </a:solidFill>
              <a:ea typeface="+mn-ea"/>
            </a:endParaRPr>
          </a:p>
        </p:txBody>
      </p:sp>
    </p:spTree>
    <p:extLst>
      <p:ext uri="{BB962C8B-B14F-4D97-AF65-F5344CB8AC3E}">
        <p14:creationId xmlns:p14="http://schemas.microsoft.com/office/powerpoint/2010/main" val="62473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279BA8-8EB2-4DBE-91C3-7BECAB18A6B3}" type="slidenum">
              <a:rPr lang="nl-NL" smtClean="0"/>
              <a:t>9</a:t>
            </a:fld>
            <a:endParaRPr lang="nl-NL"/>
          </a:p>
        </p:txBody>
      </p:sp>
    </p:spTree>
    <p:extLst>
      <p:ext uri="{BB962C8B-B14F-4D97-AF65-F5344CB8AC3E}">
        <p14:creationId xmlns:p14="http://schemas.microsoft.com/office/powerpoint/2010/main" val="38277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oleObject" Target="../embeddings/oleObject1.bin"/><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C6954F3-DDC6-4484-BD8D-10682803E73D}" type="datetimeFigureOut">
              <a:rPr lang="nl-NL" smtClean="0"/>
              <a:t>28-3-2019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214762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6954F3-DDC6-4484-BD8D-10682803E73D}" type="datetimeFigureOut">
              <a:rPr lang="nl-NL" smtClean="0"/>
              <a:t>28-3-2019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344924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6954F3-DDC6-4484-BD8D-10682803E73D}" type="datetimeFigureOut">
              <a:rPr lang="nl-NL" smtClean="0"/>
              <a:t>28-3-2019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756452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1030"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hidden="1"/>
          <p:cNvSpPr/>
          <p:nvPr>
            <p:custDataLst>
              <p:tags r:id="rId3"/>
            </p:custDataLst>
          </p:nvPr>
        </p:nvSpPr>
        <p:spPr bwMode="auto">
          <a:xfrm>
            <a:off x="1" y="1"/>
            <a:ext cx="215900" cy="16192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x-none" sz="1800">
              <a:solidFill>
                <a:srgbClr val="000000"/>
              </a:solidFill>
              <a:sym typeface="Arial" panose="020B0604020202020204" pitchFamily="34" charset="0"/>
            </a:endParaRPr>
          </a:p>
        </p:txBody>
      </p:sp>
      <p:sp>
        <p:nvSpPr>
          <p:cNvPr id="5" name="Working Draft" hidden="1"/>
          <p:cNvSpPr txBox="1">
            <a:spLocks noChangeArrowheads="1"/>
          </p:cNvSpPr>
          <p:nvPr/>
        </p:nvSpPr>
        <p:spPr bwMode="gray">
          <a:xfrm rot="5400000">
            <a:off x="11141361" y="1980141"/>
            <a:ext cx="1910779"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12">
                <a:solidFill>
                  <a:srgbClr val="808080"/>
                </a:solidFill>
                <a:latin typeface="+mn-lt"/>
                <a:ea typeface="+mn-ea"/>
                <a:cs typeface="+mn-cs"/>
              </a:rPr>
              <a:t>Last Modified 10/1/2016 2:06 PM W. Europe Standard Time</a:t>
            </a:r>
            <a:endParaRPr sz="1632">
              <a:solidFill>
                <a:srgbClr val="808080"/>
              </a:solidFill>
              <a:latin typeface="+mn-lt"/>
              <a:ea typeface="+mn-ea"/>
              <a:cs typeface="+mn-cs"/>
            </a:endParaRPr>
          </a:p>
        </p:txBody>
      </p:sp>
      <p:sp>
        <p:nvSpPr>
          <p:cNvPr id="6" name="Printed" hidden="1"/>
          <p:cNvSpPr txBox="1">
            <a:spLocks noChangeArrowheads="1"/>
          </p:cNvSpPr>
          <p:nvPr/>
        </p:nvSpPr>
        <p:spPr bwMode="gray">
          <a:xfrm rot="5400000">
            <a:off x="11259983" y="4197878"/>
            <a:ext cx="1673535"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12">
                <a:solidFill>
                  <a:srgbClr val="808080"/>
                </a:solidFill>
                <a:latin typeface="+mn-lt"/>
                <a:ea typeface="+mn-ea"/>
                <a:cs typeface="+mn-cs"/>
              </a:rPr>
              <a:t>Printed 9/7/2016 9:33 AM W. Europe Standard Time</a:t>
            </a:r>
            <a:endParaRPr sz="1632">
              <a:solidFill>
                <a:srgbClr val="808080"/>
              </a:solidFill>
              <a:latin typeface="+mn-lt"/>
              <a:ea typeface="+mn-ea"/>
              <a:cs typeface="+mn-cs"/>
            </a:endParaRPr>
          </a:p>
        </p:txBody>
      </p:sp>
      <p:sp>
        <p:nvSpPr>
          <p:cNvPr id="7" name="1. On-page tracker" hidden="1"/>
          <p:cNvSpPr>
            <a:spLocks noChangeArrowheads="1"/>
          </p:cNvSpPr>
          <p:nvPr/>
        </p:nvSpPr>
        <p:spPr bwMode="gray">
          <a:xfrm>
            <a:off x="162984" y="77788"/>
            <a:ext cx="386324"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x-none" sz="816" cap="all">
                <a:solidFill>
                  <a:schemeClr val="accent6"/>
                </a:solidFill>
                <a:latin typeface="+mn-lt"/>
                <a:ea typeface="+mn-ea"/>
                <a:cs typeface="+mn-cs"/>
              </a:rPr>
              <a:t>TRACKER</a:t>
            </a:r>
          </a:p>
        </p:txBody>
      </p:sp>
      <p:sp>
        <p:nvSpPr>
          <p:cNvPr id="8" name="3. Unit of measure" hidden="1"/>
          <p:cNvSpPr txBox="1">
            <a:spLocks noChangeArrowheads="1"/>
          </p:cNvSpPr>
          <p:nvPr/>
        </p:nvSpPr>
        <p:spPr bwMode="gray">
          <a:xfrm>
            <a:off x="162984" y="566739"/>
            <a:ext cx="11724216"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eaLnBrk="1" hangingPunct="1">
              <a:defRPr lang="x-none"/>
            </a:pPr>
            <a:r>
              <a:rPr sz="1632">
                <a:solidFill>
                  <a:schemeClr val="accent6"/>
                </a:solidFill>
                <a:latin typeface="+mn-lt"/>
                <a:ea typeface="+mn-ea"/>
                <a:cs typeface="+mn-cs"/>
              </a:rPr>
              <a:t>Unit of measure</a:t>
            </a:r>
          </a:p>
        </p:txBody>
      </p:sp>
      <p:grpSp>
        <p:nvGrpSpPr>
          <p:cNvPr id="9" name="Slide Elements" hidden="1"/>
          <p:cNvGrpSpPr>
            <a:grpSpLocks/>
          </p:cNvGrpSpPr>
          <p:nvPr userDrawn="1"/>
        </p:nvGrpSpPr>
        <p:grpSpPr bwMode="auto">
          <a:xfrm>
            <a:off x="162984" y="6432551"/>
            <a:ext cx="11724216" cy="333375"/>
            <a:chOff x="119063" y="6304223"/>
            <a:chExt cx="8618537" cy="327160"/>
          </a:xfrm>
        </p:grpSpPr>
        <p:sp>
          <p:nvSpPr>
            <p:cNvPr id="10" name="4. Footnote"/>
            <p:cNvSpPr txBox="1">
              <a:spLocks noChangeArrowheads="1"/>
            </p:cNvSpPr>
            <p:nvPr/>
          </p:nvSpPr>
          <p:spPr bwMode="gray">
            <a:xfrm>
              <a:off x="119063" y="6304223"/>
              <a:ext cx="8618537" cy="12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eaLnBrk="1" hangingPunct="1">
                <a:defRPr lang="x-none"/>
              </a:pPr>
              <a:r>
                <a:rPr sz="816">
                  <a:solidFill>
                    <a:srgbClr val="808080"/>
                  </a:solidFill>
                  <a:latin typeface="+mn-lt"/>
                  <a:ea typeface="+mn-ea"/>
                  <a:cs typeface="+mn-cs"/>
                </a:rPr>
                <a:t>1 Footnote</a:t>
              </a:r>
            </a:p>
          </p:txBody>
        </p:sp>
        <p:sp>
          <p:nvSpPr>
            <p:cNvPr id="11" name="5. Source"/>
            <p:cNvSpPr>
              <a:spLocks noChangeArrowheads="1"/>
            </p:cNvSpPr>
            <p:nvPr/>
          </p:nvSpPr>
          <p:spPr bwMode="gray">
            <a:xfrm>
              <a:off x="119063" y="6505193"/>
              <a:ext cx="6863399" cy="12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eaLnBrk="1" hangingPunct="1">
                <a:tabLst>
                  <a:tab pos="625214" algn="l"/>
                </a:tabLst>
                <a:defRPr/>
              </a:pPr>
              <a:r>
                <a:rPr lang="x-none" sz="816">
                  <a:solidFill>
                    <a:srgbClr val="808080"/>
                  </a:solidFill>
                  <a:latin typeface="+mn-lt"/>
                  <a:ea typeface="+mn-ea"/>
                  <a:cs typeface="+mn-cs"/>
                </a:rPr>
                <a:t>SOURCE : Source</a:t>
              </a:r>
            </a:p>
          </p:txBody>
        </p:sp>
      </p:grpSp>
      <p:grpSp>
        <p:nvGrpSpPr>
          <p:cNvPr id="12" name="ACET" hidden="1"/>
          <p:cNvGrpSpPr>
            <a:grpSpLocks/>
          </p:cNvGrpSpPr>
          <p:nvPr/>
        </p:nvGrpSpPr>
        <p:grpSpPr bwMode="auto">
          <a:xfrm>
            <a:off x="1976967" y="1230313"/>
            <a:ext cx="5799667" cy="571500"/>
            <a:chOff x="915" y="677"/>
            <a:chExt cx="2686" cy="353"/>
          </a:xfrm>
        </p:grpSpPr>
        <p:cxnSp>
          <p:nvCxnSpPr>
            <p:cNvPr id="13" name="AutoShape 249"/>
            <p:cNvCxnSpPr>
              <a:cxnSpLocks noChangeShapeType="1"/>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AutoShape 250"/>
            <p:cNvSpPr>
              <a:spLocks noChangeArrowheads="1"/>
            </p:cNvSpPr>
            <p:nvPr/>
          </p:nvSpPr>
          <p:spPr bwMode="gray">
            <a:xfrm>
              <a:off x="915" y="677"/>
              <a:ext cx="2686" cy="35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a:solidFill>
                    <a:schemeClr val="tx1"/>
                  </a:solidFill>
                  <a:latin typeface="Arial" panose="020B0604020202020204" pitchFamily="34" charset="0"/>
                  <a:ea typeface="Geneva"/>
                  <a:cs typeface="Geneva"/>
                </a:defRPr>
              </a:lvl1pPr>
              <a:lvl2pPr marL="742950" indent="-285750">
                <a:defRPr>
                  <a:solidFill>
                    <a:schemeClr val="tx1"/>
                  </a:solidFill>
                  <a:latin typeface="Arial" panose="020B0604020202020204" pitchFamily="34" charset="0"/>
                  <a:ea typeface="Geneva"/>
                  <a:cs typeface="Geneva"/>
                </a:defRPr>
              </a:lvl2pPr>
              <a:lvl3pPr marL="1143000" indent="-228600">
                <a:defRPr>
                  <a:solidFill>
                    <a:schemeClr val="tx1"/>
                  </a:solidFill>
                  <a:latin typeface="Arial" panose="020B0604020202020204" pitchFamily="34" charset="0"/>
                  <a:ea typeface="Geneva"/>
                  <a:cs typeface="Geneva"/>
                </a:defRPr>
              </a:lvl3pPr>
              <a:lvl4pPr marL="1600200" indent="-228600">
                <a:defRPr>
                  <a:solidFill>
                    <a:schemeClr val="tx1"/>
                  </a:solidFill>
                  <a:latin typeface="Arial" panose="020B0604020202020204" pitchFamily="34" charset="0"/>
                  <a:ea typeface="Geneva"/>
                  <a:cs typeface="Geneva"/>
                </a:defRPr>
              </a:lvl4pPr>
              <a:lvl5pPr marL="2057400" indent="-228600">
                <a:defRPr>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a:cs typeface="Geneva"/>
                </a:defRPr>
              </a:lvl9pPr>
            </a:lstStyle>
            <a:p>
              <a:pPr eaLnBrk="1" hangingPunct="1">
                <a:defRPr/>
              </a:pPr>
              <a:r>
                <a:rPr lang="nl-NL" altLang="nl-NL" sz="1800" b="1">
                  <a:solidFill>
                    <a:srgbClr val="000000"/>
                  </a:solidFill>
                  <a:latin typeface="Calibri" panose="020F0502020204030204" pitchFamily="34" charset="0"/>
                </a:rPr>
                <a:t>Title</a:t>
              </a:r>
            </a:p>
            <a:p>
              <a:pPr eaLnBrk="1" hangingPunct="1">
                <a:defRPr/>
              </a:pPr>
              <a:r>
                <a:rPr lang="nl-NL" altLang="nl-NL" sz="1800">
                  <a:solidFill>
                    <a:srgbClr val="808080"/>
                  </a:solidFill>
                  <a:latin typeface="Calibri" panose="020F0502020204030204" pitchFamily="34" charset="0"/>
                </a:rPr>
                <a:t>Unit of measure</a:t>
              </a:r>
            </a:p>
          </p:txBody>
        </p:sp>
      </p:grpSp>
      <p:grpSp>
        <p:nvGrpSpPr>
          <p:cNvPr id="15" name="Sticker" hidden="1"/>
          <p:cNvGrpSpPr>
            <a:grpSpLocks/>
          </p:cNvGrpSpPr>
          <p:nvPr/>
        </p:nvGrpSpPr>
        <p:grpSpPr bwMode="auto">
          <a:xfrm>
            <a:off x="11243733" y="292101"/>
            <a:ext cx="643467" cy="153247"/>
            <a:chOff x="8267440" y="285750"/>
            <a:chExt cx="473335" cy="150954"/>
          </a:xfrm>
        </p:grpSpPr>
        <p:sp>
          <p:nvSpPr>
            <p:cNvPr id="16" name="StickerRectangle"/>
            <p:cNvSpPr>
              <a:spLocks noChangeArrowheads="1"/>
            </p:cNvSpPr>
            <p:nvPr/>
          </p:nvSpPr>
          <p:spPr bwMode="gray">
            <a:xfrm>
              <a:off x="8468056" y="285750"/>
              <a:ext cx="272719" cy="15095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eaLnBrk="1" hangingPunct="1">
                <a:buClr>
                  <a:srgbClr val="002960"/>
                </a:buClr>
                <a:defRPr/>
              </a:pPr>
              <a:r>
                <a:rPr lang="x-none" sz="816">
                  <a:solidFill>
                    <a:schemeClr val="accent6"/>
                  </a:solidFill>
                  <a:latin typeface="+mn-lt"/>
                  <a:ea typeface="+mn-ea"/>
                  <a:cs typeface="+mn-cs"/>
                </a:rPr>
                <a:t>STICKER</a:t>
              </a:r>
            </a:p>
          </p:txBody>
        </p:sp>
        <p:cxnSp>
          <p:nvCxnSpPr>
            <p:cNvPr id="17" name="AutoShape 31"/>
            <p:cNvCxnSpPr>
              <a:cxnSpLocks noChangeShapeType="1"/>
              <a:stCxn id="20" idx="2"/>
              <a:endCxn id="20" idx="4"/>
            </p:cNvCxnSpPr>
            <p:nvPr/>
          </p:nvCxnSpPr>
          <p:spPr bwMode="gray">
            <a:xfrm>
              <a:off x="8267440" y="285750"/>
              <a:ext cx="0" cy="150120"/>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8" name="AutoShape 32"/>
            <p:cNvCxnSpPr>
              <a:cxnSpLocks noChangeShapeType="1"/>
              <a:stCxn id="20" idx="4"/>
              <a:endCxn id="20" idx="6"/>
            </p:cNvCxnSpPr>
            <p:nvPr/>
          </p:nvCxnSpPr>
          <p:spPr bwMode="gray">
            <a:xfrm>
              <a:off x="8267440" y="435870"/>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19" name="SlideBottomBar" hidden="1"/>
          <p:cNvSpPr/>
          <p:nvPr userDrawn="1"/>
        </p:nvSpPr>
        <p:spPr>
          <a:xfrm>
            <a:off x="11576051" y="6456363"/>
            <a:ext cx="63500" cy="1254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sz="1800">
              <a:solidFill>
                <a:schemeClr val="tx1"/>
              </a:solidFill>
            </a:endParaRPr>
          </a:p>
        </p:txBody>
      </p:sp>
      <p:sp>
        <p:nvSpPr>
          <p:cNvPr id="20" name="doc id" hidden="1"/>
          <p:cNvSpPr>
            <a:spLocks noChangeArrowheads="1"/>
          </p:cNvSpPr>
          <p:nvPr userDrawn="1"/>
        </p:nvSpPr>
        <p:spPr bwMode="auto">
          <a:xfrm>
            <a:off x="10996085" y="52388"/>
            <a:ext cx="893233"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eaLnBrk="1" hangingPunct="1">
              <a:defRPr/>
            </a:pPr>
            <a:endParaRPr lang="x-none" sz="816">
              <a:solidFill>
                <a:srgbClr val="808080"/>
              </a:solidFill>
              <a:latin typeface="+mn-lt"/>
              <a:ea typeface="+mn-ea"/>
              <a:cs typeface="+mn-cs"/>
            </a:endParaRPr>
          </a:p>
        </p:txBody>
      </p:sp>
      <p:grpSp>
        <p:nvGrpSpPr>
          <p:cNvPr id="21" name="LegendBoxes" hidden="1"/>
          <p:cNvGrpSpPr>
            <a:grpSpLocks/>
          </p:cNvGrpSpPr>
          <p:nvPr userDrawn="1"/>
        </p:nvGrpSpPr>
        <p:grpSpPr bwMode="auto">
          <a:xfrm>
            <a:off x="10767482" y="285751"/>
            <a:ext cx="805912" cy="1017060"/>
            <a:chOff x="7835905" y="279400"/>
            <a:chExt cx="591260" cy="997554"/>
          </a:xfrm>
        </p:grpSpPr>
        <p:sp>
          <p:nvSpPr>
            <p:cNvPr id="22" name="RectangleLegend1"/>
            <p:cNvSpPr>
              <a:spLocks noChangeArrowheads="1"/>
            </p:cNvSpPr>
            <p:nvPr/>
          </p:nvSpPr>
          <p:spPr bwMode="gray">
            <a:xfrm>
              <a:off x="7835905" y="290300"/>
              <a:ext cx="164607" cy="16037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sp>
          <p:nvSpPr>
            <p:cNvPr id="23" name="RectangleLegend2"/>
            <p:cNvSpPr>
              <a:spLocks noChangeArrowheads="1"/>
            </p:cNvSpPr>
            <p:nvPr/>
          </p:nvSpPr>
          <p:spPr bwMode="gray">
            <a:xfrm>
              <a:off x="7835905" y="559670"/>
              <a:ext cx="164607" cy="160377"/>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sp>
          <p:nvSpPr>
            <p:cNvPr id="24" name="RectangleLegend3"/>
            <p:cNvSpPr>
              <a:spLocks noChangeArrowheads="1"/>
            </p:cNvSpPr>
            <p:nvPr/>
          </p:nvSpPr>
          <p:spPr bwMode="gray">
            <a:xfrm>
              <a:off x="7835905" y="832155"/>
              <a:ext cx="164607" cy="160376"/>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sp>
          <p:nvSpPr>
            <p:cNvPr id="25" name="RectangleLegend4"/>
            <p:cNvSpPr>
              <a:spLocks noChangeArrowheads="1"/>
            </p:cNvSpPr>
            <p:nvPr/>
          </p:nvSpPr>
          <p:spPr bwMode="gray">
            <a:xfrm>
              <a:off x="7835905" y="1103082"/>
              <a:ext cx="164607" cy="160376"/>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sp>
          <p:nvSpPr>
            <p:cNvPr id="26" name="Legend1"/>
            <p:cNvSpPr>
              <a:spLocks noChangeArrowheads="1"/>
            </p:cNvSpPr>
            <p:nvPr/>
          </p:nvSpPr>
          <p:spPr bwMode="gray">
            <a:xfrm>
              <a:off x="8090580" y="279400"/>
              <a:ext cx="336585" cy="18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sp>
          <p:nvSpPr>
            <p:cNvPr id="27" name="Legend2"/>
            <p:cNvSpPr>
              <a:spLocks noChangeArrowheads="1"/>
            </p:cNvSpPr>
            <p:nvPr/>
          </p:nvSpPr>
          <p:spPr bwMode="gray">
            <a:xfrm>
              <a:off x="8090580" y="548771"/>
              <a:ext cx="336585" cy="18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sp>
          <p:nvSpPr>
            <p:cNvPr id="28" name="Legend3"/>
            <p:cNvSpPr>
              <a:spLocks noChangeArrowheads="1"/>
            </p:cNvSpPr>
            <p:nvPr/>
          </p:nvSpPr>
          <p:spPr bwMode="gray">
            <a:xfrm>
              <a:off x="8090580" y="821255"/>
              <a:ext cx="336585" cy="18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sp>
          <p:nvSpPr>
            <p:cNvPr id="29" name="Legend4"/>
            <p:cNvSpPr>
              <a:spLocks noChangeArrowheads="1"/>
            </p:cNvSpPr>
            <p:nvPr/>
          </p:nvSpPr>
          <p:spPr bwMode="gray">
            <a:xfrm>
              <a:off x="8090580" y="1092182"/>
              <a:ext cx="336585" cy="18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grpSp>
      <p:grpSp>
        <p:nvGrpSpPr>
          <p:cNvPr id="30" name="LegendLines" hidden="1"/>
          <p:cNvGrpSpPr>
            <a:grpSpLocks/>
          </p:cNvGrpSpPr>
          <p:nvPr userDrawn="1"/>
        </p:nvGrpSpPr>
        <p:grpSpPr bwMode="auto">
          <a:xfrm>
            <a:off x="10350496" y="285750"/>
            <a:ext cx="1222897" cy="745599"/>
            <a:chOff x="7540629" y="279400"/>
            <a:chExt cx="898991" cy="730858"/>
          </a:xfrm>
        </p:grpSpPr>
        <p:sp>
          <p:nvSpPr>
            <p:cNvPr id="31" name="LineLegend1"/>
            <p:cNvSpPr>
              <a:spLocks noChangeShapeType="1"/>
            </p:cNvSpPr>
            <p:nvPr/>
          </p:nvSpPr>
          <p:spPr bwMode="gray">
            <a:xfrm>
              <a:off x="7540629" y="369655"/>
              <a:ext cx="457473"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x-none" sz="1800">
                <a:latin typeface="+mn-lt"/>
                <a:ea typeface="+mn-ea"/>
                <a:cs typeface="+mn-cs"/>
              </a:endParaRPr>
            </a:p>
          </p:txBody>
        </p:sp>
        <p:sp>
          <p:nvSpPr>
            <p:cNvPr id="32" name="LineLegend2"/>
            <p:cNvSpPr>
              <a:spLocks noChangeShapeType="1"/>
            </p:cNvSpPr>
            <p:nvPr/>
          </p:nvSpPr>
          <p:spPr bwMode="gray">
            <a:xfrm>
              <a:off x="7540629" y="638863"/>
              <a:ext cx="457473"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x-none" sz="1800">
                <a:latin typeface="+mn-lt"/>
                <a:ea typeface="+mn-ea"/>
                <a:cs typeface="+mn-cs"/>
              </a:endParaRPr>
            </a:p>
          </p:txBody>
        </p:sp>
        <p:sp>
          <p:nvSpPr>
            <p:cNvPr id="33" name="LineLegend3"/>
            <p:cNvSpPr>
              <a:spLocks noChangeShapeType="1"/>
            </p:cNvSpPr>
            <p:nvPr/>
          </p:nvSpPr>
          <p:spPr bwMode="gray">
            <a:xfrm>
              <a:off x="7540629" y="915851"/>
              <a:ext cx="457473"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x-none" sz="1800">
                <a:latin typeface="+mn-lt"/>
                <a:ea typeface="+mn-ea"/>
                <a:cs typeface="+mn-cs"/>
              </a:endParaRPr>
            </a:p>
          </p:txBody>
        </p:sp>
        <p:sp>
          <p:nvSpPr>
            <p:cNvPr id="34" name="Legend1"/>
            <p:cNvSpPr>
              <a:spLocks noChangeArrowheads="1"/>
            </p:cNvSpPr>
            <p:nvPr/>
          </p:nvSpPr>
          <p:spPr bwMode="gray">
            <a:xfrm>
              <a:off x="8102356" y="279400"/>
              <a:ext cx="337264" cy="1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sp>
          <p:nvSpPr>
            <p:cNvPr id="35" name="Legend2"/>
            <p:cNvSpPr>
              <a:spLocks noChangeArrowheads="1"/>
            </p:cNvSpPr>
            <p:nvPr/>
          </p:nvSpPr>
          <p:spPr bwMode="gray">
            <a:xfrm>
              <a:off x="8102356" y="545496"/>
              <a:ext cx="337264" cy="1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sp>
          <p:nvSpPr>
            <p:cNvPr id="36" name="Legend3"/>
            <p:cNvSpPr>
              <a:spLocks noChangeArrowheads="1"/>
            </p:cNvSpPr>
            <p:nvPr/>
          </p:nvSpPr>
          <p:spPr bwMode="gray">
            <a:xfrm>
              <a:off x="8102356" y="825597"/>
              <a:ext cx="337264" cy="1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grpSp>
      <p:grpSp>
        <p:nvGrpSpPr>
          <p:cNvPr id="37" name="LegendMoons" hidden="1"/>
          <p:cNvGrpSpPr>
            <a:grpSpLocks/>
          </p:cNvGrpSpPr>
          <p:nvPr userDrawn="1"/>
        </p:nvGrpSpPr>
        <p:grpSpPr bwMode="auto">
          <a:xfrm>
            <a:off x="10678579" y="255588"/>
            <a:ext cx="894813" cy="1333500"/>
            <a:chOff x="7769225" y="250825"/>
            <a:chExt cx="657709" cy="1306516"/>
          </a:xfrm>
        </p:grpSpPr>
        <p:grpSp>
          <p:nvGrpSpPr>
            <p:cNvPr id="38" name="MoonLegend1"/>
            <p:cNvGrpSpPr>
              <a:grpSpLocks noChangeAspect="1"/>
            </p:cNvGrpSpPr>
            <p:nvPr>
              <p:custDataLst>
                <p:tags r:id="rId5"/>
              </p:custDataLst>
            </p:nvPr>
          </p:nvGrpSpPr>
          <p:grpSpPr bwMode="auto">
            <a:xfrm>
              <a:off x="7769225" y="250825"/>
              <a:ext cx="209550" cy="209551"/>
              <a:chOff x="4533" y="183"/>
              <a:chExt cx="144" cy="144"/>
            </a:xfrm>
          </p:grpSpPr>
          <p:sp>
            <p:nvSpPr>
              <p:cNvPr id="56"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sp>
            <p:nvSpPr>
              <p:cNvPr id="57"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grpSp>
        <p:grpSp>
          <p:nvGrpSpPr>
            <p:cNvPr id="39" name="MoonLegend2"/>
            <p:cNvGrpSpPr>
              <a:grpSpLocks noChangeAspect="1"/>
            </p:cNvGrpSpPr>
            <p:nvPr>
              <p:custDataLst>
                <p:tags r:id="rId6"/>
              </p:custDataLst>
            </p:nvPr>
          </p:nvGrpSpPr>
          <p:grpSpPr bwMode="auto">
            <a:xfrm>
              <a:off x="7769225" y="525066"/>
              <a:ext cx="209550" cy="209551"/>
              <a:chOff x="1694" y="2044"/>
              <a:chExt cx="160" cy="160"/>
            </a:xfrm>
          </p:grpSpPr>
          <p:sp>
            <p:nvSpPr>
              <p:cNvPr id="54"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sp>
            <p:nvSpPr>
              <p:cNvPr id="55"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grpSp>
        <p:grpSp>
          <p:nvGrpSpPr>
            <p:cNvPr id="40" name="MoonLegend4"/>
            <p:cNvGrpSpPr>
              <a:grpSpLocks noChangeAspect="1"/>
            </p:cNvGrpSpPr>
            <p:nvPr>
              <p:custDataLst>
                <p:tags r:id="rId7"/>
              </p:custDataLst>
            </p:nvPr>
          </p:nvGrpSpPr>
          <p:grpSpPr bwMode="auto">
            <a:xfrm>
              <a:off x="7769225" y="1073548"/>
              <a:ext cx="209550" cy="209551"/>
              <a:chOff x="4495" y="1198"/>
              <a:chExt cx="160" cy="160"/>
            </a:xfrm>
          </p:grpSpPr>
          <p:sp>
            <p:nvSpPr>
              <p:cNvPr id="52"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sp>
            <p:nvSpPr>
              <p:cNvPr id="53"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grpSp>
        <p:grpSp>
          <p:nvGrpSpPr>
            <p:cNvPr id="41" name="MoonLegend5"/>
            <p:cNvGrpSpPr>
              <a:grpSpLocks noChangeAspect="1"/>
            </p:cNvGrpSpPr>
            <p:nvPr>
              <p:custDataLst>
                <p:tags r:id="rId8"/>
              </p:custDataLst>
            </p:nvPr>
          </p:nvGrpSpPr>
          <p:grpSpPr bwMode="auto">
            <a:xfrm>
              <a:off x="7769225" y="1347790"/>
              <a:ext cx="209550" cy="209551"/>
              <a:chOff x="4495" y="1440"/>
              <a:chExt cx="160" cy="160"/>
            </a:xfrm>
          </p:grpSpPr>
          <p:sp>
            <p:nvSpPr>
              <p:cNvPr id="50"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sp>
            <p:nvSpPr>
              <p:cNvPr id="51"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grpSp>
        <p:grpSp>
          <p:nvGrpSpPr>
            <p:cNvPr id="42" name="MoonLegend3"/>
            <p:cNvGrpSpPr>
              <a:grpSpLocks noChangeAspect="1"/>
            </p:cNvGrpSpPr>
            <p:nvPr>
              <p:custDataLst>
                <p:tags r:id="rId9"/>
              </p:custDataLst>
            </p:nvPr>
          </p:nvGrpSpPr>
          <p:grpSpPr bwMode="auto">
            <a:xfrm>
              <a:off x="7769225" y="799307"/>
              <a:ext cx="209550" cy="209551"/>
              <a:chOff x="4495" y="1198"/>
              <a:chExt cx="160" cy="160"/>
            </a:xfrm>
          </p:grpSpPr>
          <p:sp>
            <p:nvSpPr>
              <p:cNvPr id="48" name="Oval 47"/>
              <p:cNvSpPr>
                <a:spLocks noChangeAspect="1" noChangeArrowheads="1"/>
              </p:cNvSpPr>
              <p:nvPr>
                <p:custDataLst>
                  <p:tags r:id="rId10"/>
                </p:custDataLst>
              </p:nvPr>
            </p:nvSpPr>
            <p:spPr bwMode="gray">
              <a:xfrm>
                <a:off x="4495" y="1198"/>
                <a:ext cx="160" cy="157"/>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sp>
            <p:nvSpPr>
              <p:cNvPr id="49" name="Arc 48"/>
              <p:cNvSpPr>
                <a:spLocks noChangeAspect="1"/>
              </p:cNvSpPr>
              <p:nvPr>
                <p:custDataLst>
                  <p:tags r:id="rId11"/>
                </p:custDataLst>
              </p:nvPr>
            </p:nvSpPr>
            <p:spPr bwMode="gray">
              <a:xfrm>
                <a:off x="4495" y="1198"/>
                <a:ext cx="160" cy="157"/>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x-none" sz="1800">
                  <a:latin typeface="+mn-lt"/>
                  <a:ea typeface="+mn-ea"/>
                  <a:cs typeface="+mn-cs"/>
                </a:endParaRPr>
              </a:p>
            </p:txBody>
          </p:sp>
        </p:grpSp>
        <p:sp>
          <p:nvSpPr>
            <p:cNvPr id="43" name="Legend1"/>
            <p:cNvSpPr>
              <a:spLocks noChangeArrowheads="1"/>
            </p:cNvSpPr>
            <p:nvPr/>
          </p:nvSpPr>
          <p:spPr bwMode="gray">
            <a:xfrm>
              <a:off x="8089720" y="263268"/>
              <a:ext cx="337214" cy="18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sp>
          <p:nvSpPr>
            <p:cNvPr id="44" name="Legend2"/>
            <p:cNvSpPr>
              <a:spLocks noChangeArrowheads="1"/>
            </p:cNvSpPr>
            <p:nvPr/>
          </p:nvSpPr>
          <p:spPr bwMode="gray">
            <a:xfrm>
              <a:off x="8089720" y="538569"/>
              <a:ext cx="337214" cy="18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sp>
          <p:nvSpPr>
            <p:cNvPr id="45" name="Legend3"/>
            <p:cNvSpPr>
              <a:spLocks noChangeArrowheads="1"/>
            </p:cNvSpPr>
            <p:nvPr/>
          </p:nvSpPr>
          <p:spPr bwMode="gray">
            <a:xfrm>
              <a:off x="8089720" y="812315"/>
              <a:ext cx="337214" cy="18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sp>
          <p:nvSpPr>
            <p:cNvPr id="46" name="Legend4"/>
            <p:cNvSpPr>
              <a:spLocks noChangeArrowheads="1"/>
            </p:cNvSpPr>
            <p:nvPr/>
          </p:nvSpPr>
          <p:spPr bwMode="gray">
            <a:xfrm>
              <a:off x="8089720" y="1084507"/>
              <a:ext cx="337214" cy="18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sp>
          <p:nvSpPr>
            <p:cNvPr id="47" name="Legend5"/>
            <p:cNvSpPr>
              <a:spLocks noChangeArrowheads="1"/>
            </p:cNvSpPr>
            <p:nvPr/>
          </p:nvSpPr>
          <p:spPr bwMode="gray">
            <a:xfrm>
              <a:off x="8089720" y="1359808"/>
              <a:ext cx="337214" cy="18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eaLnBrk="1" hangingPunct="1">
                <a:buClr>
                  <a:schemeClr val="tx2"/>
                </a:buClr>
                <a:defRPr/>
              </a:pPr>
              <a:r>
                <a:rPr lang="x-none" sz="1224">
                  <a:latin typeface="+mn-lt"/>
                  <a:ea typeface="+mn-ea"/>
                  <a:cs typeface="+mn-cs"/>
                </a:rPr>
                <a:t>Legend</a:t>
              </a:r>
            </a:p>
          </p:txBody>
        </p:sp>
      </p:grpSp>
      <p:sp>
        <p:nvSpPr>
          <p:cNvPr id="58" name="Slide Number"/>
          <p:cNvSpPr txBox="1">
            <a:spLocks/>
          </p:cNvSpPr>
          <p:nvPr userDrawn="1"/>
        </p:nvSpPr>
        <p:spPr bwMode="auto">
          <a:xfrm>
            <a:off x="11652251" y="6640445"/>
            <a:ext cx="187552" cy="125547"/>
          </a:xfrm>
          <a:prstGeom prst="rect">
            <a:avLst/>
          </a:prstGeom>
        </p:spPr>
        <p:txBody>
          <a:bodyPr wrap="none" lIns="0" tIns="0" rIns="0" bIns="0" anchor="ctr">
            <a:spAutoFit/>
          </a:bodyPr>
          <a:lstStyle>
            <a:defPPr>
              <a:defRPr lang="x-none"/>
            </a:defPPr>
            <a:lvl1pPr>
              <a:defRPr lang="x-none" sz="1000" baseline="0">
                <a:latin typeface="+mn-lt"/>
              </a:defRPr>
            </a:lvl1pPr>
          </a:lstStyle>
          <a:p>
            <a:pPr eaLnBrk="1" hangingPunct="1">
              <a:defRPr/>
            </a:pPr>
            <a:fld id="{E9429454-A28B-41DB-999B-1681E8F9D3FD}" type="slidenum">
              <a:rPr sz="816" smtClean="0">
                <a:solidFill>
                  <a:srgbClr val="808080"/>
                </a:solidFill>
                <a:ea typeface="Geneva" charset="0"/>
                <a:cs typeface="+mn-cs"/>
              </a:rPr>
              <a:pPr eaLnBrk="1" hangingPunct="1">
                <a:defRPr/>
              </a:pPr>
              <a:t>‹nr.›</a:t>
            </a:fld>
            <a:endParaRPr sz="816">
              <a:solidFill>
                <a:srgbClr val="808080"/>
              </a:solidFill>
              <a:ea typeface="Geneva" charset="0"/>
              <a:cs typeface="+mn-cs"/>
            </a:endParaRPr>
          </a:p>
        </p:txBody>
      </p:sp>
      <p:sp>
        <p:nvSpPr>
          <p:cNvPr id="59" name="SlideLogoText" hidden="1"/>
          <p:cNvSpPr>
            <a:spLocks noChangeArrowheads="1"/>
          </p:cNvSpPr>
          <p:nvPr userDrawn="1">
            <p:custDataLst>
              <p:tags r:id="rId4"/>
            </p:custDataLst>
          </p:nvPr>
        </p:nvSpPr>
        <p:spPr bwMode="auto">
          <a:xfrm>
            <a:off x="11514603" y="6640446"/>
            <a:ext cx="65"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eaLnBrk="1" hangingPunct="1">
              <a:defRPr/>
            </a:pPr>
            <a:endParaRPr lang="x-none" sz="816">
              <a:solidFill>
                <a:srgbClr val="808080"/>
              </a:solidFill>
              <a:latin typeface="+mn-lt"/>
              <a:ea typeface="Geneva" charset="0"/>
              <a:cs typeface="+mn-cs"/>
            </a:endParaRPr>
          </a:p>
        </p:txBody>
      </p:sp>
      <p:sp>
        <p:nvSpPr>
          <p:cNvPr id="60" name="doc id" hidden="1"/>
          <p:cNvSpPr>
            <a:spLocks noChangeArrowheads="1"/>
          </p:cNvSpPr>
          <p:nvPr userDrawn="1"/>
        </p:nvSpPr>
        <p:spPr bwMode="auto">
          <a:xfrm>
            <a:off x="10996085" y="52388"/>
            <a:ext cx="893233"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eaLnBrk="1" hangingPunct="1">
              <a:defRPr/>
            </a:pPr>
            <a:endParaRPr lang="x-none" sz="816">
              <a:solidFill>
                <a:srgbClr val="808080"/>
              </a:solidFill>
              <a:latin typeface="+mn-lt"/>
              <a:ea typeface="+mn-ea"/>
              <a:cs typeface="+mn-cs"/>
            </a:endParaRPr>
          </a:p>
        </p:txBody>
      </p:sp>
      <p:sp>
        <p:nvSpPr>
          <p:cNvPr id="2" name="2. Slide Title"/>
          <p:cNvSpPr>
            <a:spLocks noGrp="1"/>
          </p:cNvSpPr>
          <p:nvPr>
            <p:ph type="title"/>
          </p:nvPr>
        </p:nvSpPr>
        <p:spPr bwMode="auto"/>
        <p:txBody>
          <a:bodyPr/>
          <a:lstStyle/>
          <a:p>
            <a:r>
              <a:rPr lang="en-US"/>
              <a:t>Click to edit Master title style</a:t>
            </a:r>
            <a:endParaRPr lang="x-none" dirty="0"/>
          </a:p>
        </p:txBody>
      </p:sp>
    </p:spTree>
    <p:extLst>
      <p:ext uri="{BB962C8B-B14F-4D97-AF65-F5344CB8AC3E}">
        <p14:creationId xmlns:p14="http://schemas.microsoft.com/office/powerpoint/2010/main" val="238369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6954F3-DDC6-4484-BD8D-10682803E73D}" type="datetimeFigureOut">
              <a:rPr lang="nl-NL" smtClean="0"/>
              <a:t>28-3-2019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279619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C6954F3-DDC6-4484-BD8D-10682803E73D}" type="datetimeFigureOut">
              <a:rPr lang="nl-NL" smtClean="0"/>
              <a:t>28-3-2019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49014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C6954F3-DDC6-4484-BD8D-10682803E73D}" type="datetimeFigureOut">
              <a:rPr lang="nl-NL" smtClean="0"/>
              <a:t>28-3-2019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421165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C6954F3-DDC6-4484-BD8D-10682803E73D}" type="datetimeFigureOut">
              <a:rPr lang="nl-NL" smtClean="0"/>
              <a:t>28-3-2019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393216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C6954F3-DDC6-4484-BD8D-10682803E73D}" type="datetimeFigureOut">
              <a:rPr lang="nl-NL" smtClean="0"/>
              <a:t>28-3-2019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55879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6954F3-DDC6-4484-BD8D-10682803E73D}" type="datetimeFigureOut">
              <a:rPr lang="nl-NL" smtClean="0"/>
              <a:t>28-3-2019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308395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6954F3-DDC6-4484-BD8D-10682803E73D}" type="datetimeFigureOut">
              <a:rPr lang="nl-NL" smtClean="0"/>
              <a:t>28-3-2019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429467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6954F3-DDC6-4484-BD8D-10682803E73D}" type="datetimeFigureOut">
              <a:rPr lang="nl-NL" smtClean="0"/>
              <a:t>28-3-2019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E15801-F710-4705-B6B9-8A67C6B853EC}" type="slidenum">
              <a:rPr lang="nl-NL" smtClean="0"/>
              <a:t>‹nr.›</a:t>
            </a:fld>
            <a:endParaRPr lang="nl-NL"/>
          </a:p>
        </p:txBody>
      </p:sp>
    </p:spTree>
    <p:extLst>
      <p:ext uri="{BB962C8B-B14F-4D97-AF65-F5344CB8AC3E}">
        <p14:creationId xmlns:p14="http://schemas.microsoft.com/office/powerpoint/2010/main" val="10564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954F3-DDC6-4484-BD8D-10682803E73D}" type="datetimeFigureOut">
              <a:rPr lang="nl-NL" smtClean="0"/>
              <a:t>28-3-2019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15801-F710-4705-B6B9-8A67C6B853EC}" type="slidenum">
              <a:rPr lang="nl-NL" smtClean="0"/>
              <a:t>‹nr.›</a:t>
            </a:fld>
            <a:endParaRPr lang="nl-NL"/>
          </a:p>
        </p:txBody>
      </p:sp>
    </p:spTree>
    <p:extLst>
      <p:ext uri="{BB962C8B-B14F-4D97-AF65-F5344CB8AC3E}">
        <p14:creationId xmlns:p14="http://schemas.microsoft.com/office/powerpoint/2010/main" val="255053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3.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image" Target="../media/image23.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image" Target="../media/image22.png"/><Relationship Id="rId2" Type="http://schemas.openxmlformats.org/officeDocument/2006/relationships/tags" Target="../tags/tag20.xml"/><Relationship Id="rId16" Type="http://schemas.openxmlformats.org/officeDocument/2006/relationships/notesSlide" Target="../notesSlides/notesSlide8.xml"/><Relationship Id="rId20" Type="http://schemas.openxmlformats.org/officeDocument/2006/relationships/image" Target="../media/image25.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slideLayout" Target="../slideLayouts/slideLayout12.xml"/><Relationship Id="rId10" Type="http://schemas.openxmlformats.org/officeDocument/2006/relationships/tags" Target="../tags/tag28.xml"/><Relationship Id="rId19" Type="http://schemas.openxmlformats.org/officeDocument/2006/relationships/image" Target="../media/image24.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4" name="Afbeelding 3" descr="Aerials West Zeeuws Vlaanderen 076 Terneuzen Zeevaart sluizen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356" y="-27384"/>
            <a:ext cx="9536906" cy="6984776"/>
          </a:xfrm>
          <a:prstGeom prst="rect">
            <a:avLst/>
          </a:prstGeom>
        </p:spPr>
      </p:pic>
      <p:sp>
        <p:nvSpPr>
          <p:cNvPr id="5" name="Rechthoek 4"/>
          <p:cNvSpPr/>
          <p:nvPr/>
        </p:nvSpPr>
        <p:spPr>
          <a:xfrm>
            <a:off x="3582408" y="-27384"/>
            <a:ext cx="5720230" cy="3629422"/>
          </a:xfrm>
          <a:prstGeom prst="rect">
            <a:avLst/>
          </a:prstGeom>
          <a:solidFill>
            <a:srgbClr val="44697D">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6600">
              <a:solidFill>
                <a:srgbClr val="44697D"/>
              </a:solidFill>
              <a:latin typeface="Downcome"/>
            </a:endParaRPr>
          </a:p>
        </p:txBody>
      </p:sp>
      <p:sp>
        <p:nvSpPr>
          <p:cNvPr id="6" name="Tekstvak 5"/>
          <p:cNvSpPr txBox="1"/>
          <p:nvPr/>
        </p:nvSpPr>
        <p:spPr>
          <a:xfrm>
            <a:off x="3482936" y="308876"/>
            <a:ext cx="5818626" cy="2769989"/>
          </a:xfrm>
          <a:prstGeom prst="rect">
            <a:avLst/>
          </a:prstGeom>
          <a:noFill/>
        </p:spPr>
        <p:txBody>
          <a:bodyPr wrap="square" rtlCol="0">
            <a:spAutoFit/>
          </a:bodyPr>
          <a:lstStyle/>
          <a:p>
            <a:pPr algn="ctr"/>
            <a:r>
              <a:rPr lang="nl-NL" sz="5400" dirty="0">
                <a:solidFill>
                  <a:schemeClr val="bg1"/>
                </a:solidFill>
                <a:latin typeface="Downcome"/>
              </a:rPr>
              <a:t>Havengebied </a:t>
            </a:r>
          </a:p>
          <a:p>
            <a:pPr algn="ctr"/>
            <a:r>
              <a:rPr lang="nl-NL" sz="5400" dirty="0">
                <a:solidFill>
                  <a:schemeClr val="bg1"/>
                </a:solidFill>
                <a:latin typeface="Downcome"/>
              </a:rPr>
              <a:t>Gent- TERNEUZEN</a:t>
            </a:r>
          </a:p>
          <a:p>
            <a:endParaRPr lang="nl-NL" sz="6600" dirty="0">
              <a:solidFill>
                <a:schemeClr val="bg1"/>
              </a:solidFill>
            </a:endParaRPr>
          </a:p>
        </p:txBody>
      </p:sp>
      <p:sp>
        <p:nvSpPr>
          <p:cNvPr id="8" name="Tekstvak 7"/>
          <p:cNvSpPr txBox="1"/>
          <p:nvPr/>
        </p:nvSpPr>
        <p:spPr>
          <a:xfrm>
            <a:off x="3581332" y="2691617"/>
            <a:ext cx="5539574" cy="769441"/>
          </a:xfrm>
          <a:prstGeom prst="rect">
            <a:avLst/>
          </a:prstGeom>
          <a:noFill/>
        </p:spPr>
        <p:txBody>
          <a:bodyPr wrap="square" rtlCol="0">
            <a:spAutoFit/>
          </a:bodyPr>
          <a:lstStyle/>
          <a:p>
            <a:pPr algn="ctr"/>
            <a:r>
              <a:rPr lang="nl-NL" sz="2200" dirty="0">
                <a:solidFill>
                  <a:schemeClr val="bg1"/>
                </a:solidFill>
                <a:latin typeface="Arial"/>
              </a:rPr>
              <a:t>Een economisch aaneengesloten gebied van Terneuzen tot Gent</a:t>
            </a:r>
          </a:p>
        </p:txBody>
      </p:sp>
      <p:sp>
        <p:nvSpPr>
          <p:cNvPr id="9" name="Rechthoek 8"/>
          <p:cNvSpPr/>
          <p:nvPr/>
        </p:nvSpPr>
        <p:spPr>
          <a:xfrm>
            <a:off x="1524002" y="6483569"/>
            <a:ext cx="9144000" cy="374432"/>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ekstvak 9"/>
          <p:cNvSpPr txBox="1"/>
          <p:nvPr/>
        </p:nvSpPr>
        <p:spPr>
          <a:xfrm>
            <a:off x="2101630"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Logistiek</a:t>
            </a:r>
          </a:p>
        </p:txBody>
      </p:sp>
      <p:sp>
        <p:nvSpPr>
          <p:cNvPr id="11" name="Tekstvak 10"/>
          <p:cNvSpPr txBox="1"/>
          <p:nvPr/>
        </p:nvSpPr>
        <p:spPr>
          <a:xfrm>
            <a:off x="3514410" y="6473416"/>
            <a:ext cx="984471" cy="400110"/>
          </a:xfrm>
          <a:prstGeom prst="rect">
            <a:avLst/>
          </a:prstGeom>
          <a:noFill/>
        </p:spPr>
        <p:txBody>
          <a:bodyPr wrap="square" rtlCol="0">
            <a:spAutoFit/>
          </a:bodyPr>
          <a:lstStyle/>
          <a:p>
            <a:r>
              <a:rPr lang="nl-NL" sz="2000" dirty="0" err="1">
                <a:solidFill>
                  <a:schemeClr val="bg1"/>
                </a:solidFill>
                <a:latin typeface="Portago ITC" panose="02000506030000020004" pitchFamily="2" charset="0"/>
                <a:cs typeface="PortagoITC TT"/>
              </a:rPr>
              <a:t>Biobase</a:t>
            </a:r>
            <a:endParaRPr lang="nl-NL" sz="2000" dirty="0">
              <a:solidFill>
                <a:schemeClr val="bg1"/>
              </a:solidFill>
              <a:latin typeface="Portago ITC" panose="02000506030000020004" pitchFamily="2" charset="0"/>
              <a:cs typeface="PortagoITC TT"/>
            </a:endParaRPr>
          </a:p>
        </p:txBody>
      </p:sp>
      <p:sp>
        <p:nvSpPr>
          <p:cNvPr id="12" name="Tekstvak 11"/>
          <p:cNvSpPr txBox="1"/>
          <p:nvPr/>
        </p:nvSpPr>
        <p:spPr>
          <a:xfrm>
            <a:off x="4833565"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Industrie</a:t>
            </a:r>
          </a:p>
        </p:txBody>
      </p:sp>
      <p:sp>
        <p:nvSpPr>
          <p:cNvPr id="13" name="Tekstvak 12"/>
          <p:cNvSpPr txBox="1"/>
          <p:nvPr/>
        </p:nvSpPr>
        <p:spPr>
          <a:xfrm>
            <a:off x="6290856" y="6473416"/>
            <a:ext cx="1783136"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Kennis &amp; Innovatie</a:t>
            </a:r>
          </a:p>
        </p:txBody>
      </p:sp>
      <p:sp>
        <p:nvSpPr>
          <p:cNvPr id="14" name="Gelijkbenige driehoek 13"/>
          <p:cNvSpPr/>
          <p:nvPr/>
        </p:nvSpPr>
        <p:spPr>
          <a:xfrm rot="5400000">
            <a:off x="1909203" y="6593016"/>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Gelijkbenige driehoek 15"/>
          <p:cNvSpPr/>
          <p:nvPr/>
        </p:nvSpPr>
        <p:spPr>
          <a:xfrm rot="5400000">
            <a:off x="3329111" y="6593017"/>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Gelijkbenige driehoek 16"/>
          <p:cNvSpPr/>
          <p:nvPr/>
        </p:nvSpPr>
        <p:spPr>
          <a:xfrm rot="5400000">
            <a:off x="4650790" y="6593018"/>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Gelijkbenige driehoek 17"/>
          <p:cNvSpPr/>
          <p:nvPr/>
        </p:nvSpPr>
        <p:spPr>
          <a:xfrm rot="5400000">
            <a:off x="6126039" y="6593019"/>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Gelijkbenige driehoek 18"/>
          <p:cNvSpPr/>
          <p:nvPr/>
        </p:nvSpPr>
        <p:spPr>
          <a:xfrm rot="5400000">
            <a:off x="8298302" y="6593020"/>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p:cNvSpPr txBox="1"/>
          <p:nvPr/>
        </p:nvSpPr>
        <p:spPr>
          <a:xfrm>
            <a:off x="8458200" y="6473416"/>
            <a:ext cx="2209800"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Poort naar </a:t>
            </a:r>
            <a:r>
              <a:rPr lang="nl-NL" sz="2000" dirty="0" err="1">
                <a:solidFill>
                  <a:schemeClr val="bg1"/>
                </a:solidFill>
                <a:latin typeface="Portago ITC" panose="02000506030000020004" pitchFamily="2" charset="0"/>
                <a:cs typeface="PortagoITC TT"/>
              </a:rPr>
              <a:t>Gent&amp;Parijs</a:t>
            </a:r>
            <a:endParaRPr lang="nl-NL" sz="2000" dirty="0">
              <a:solidFill>
                <a:schemeClr val="bg1"/>
              </a:solidFill>
              <a:latin typeface="Portago ITC" panose="02000506030000020004" pitchFamily="2" charset="0"/>
              <a:cs typeface="PortagoITC TT"/>
            </a:endParaRPr>
          </a:p>
        </p:txBody>
      </p:sp>
    </p:spTree>
    <p:extLst>
      <p:ext uri="{BB962C8B-B14F-4D97-AF65-F5344CB8AC3E}">
        <p14:creationId xmlns:p14="http://schemas.microsoft.com/office/powerpoint/2010/main" val="50683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8640000" cy="1080000"/>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1524002" y="6483569"/>
            <a:ext cx="9144000" cy="374432"/>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2101630"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Logistiek</a:t>
            </a:r>
          </a:p>
        </p:txBody>
      </p:sp>
      <p:sp>
        <p:nvSpPr>
          <p:cNvPr id="13" name="Gelijkbenige driehoek 12"/>
          <p:cNvSpPr/>
          <p:nvPr/>
        </p:nvSpPr>
        <p:spPr>
          <a:xfrm rot="5400000">
            <a:off x="9876645" y="287355"/>
            <a:ext cx="1078710" cy="504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ekstvak 15"/>
          <p:cNvSpPr txBox="1"/>
          <p:nvPr/>
        </p:nvSpPr>
        <p:spPr>
          <a:xfrm>
            <a:off x="3514410" y="6473416"/>
            <a:ext cx="984471" cy="400110"/>
          </a:xfrm>
          <a:prstGeom prst="rect">
            <a:avLst/>
          </a:prstGeom>
          <a:noFill/>
        </p:spPr>
        <p:txBody>
          <a:bodyPr wrap="square" rtlCol="0">
            <a:spAutoFit/>
          </a:bodyPr>
          <a:lstStyle/>
          <a:p>
            <a:r>
              <a:rPr lang="nl-NL" sz="2000" dirty="0" err="1">
                <a:solidFill>
                  <a:schemeClr val="bg1"/>
                </a:solidFill>
                <a:latin typeface="Portago ITC" panose="02000506030000020004" pitchFamily="2" charset="0"/>
                <a:cs typeface="PortagoITC TT"/>
              </a:rPr>
              <a:t>Biobase</a:t>
            </a:r>
            <a:endParaRPr lang="nl-NL" sz="2000" dirty="0">
              <a:solidFill>
                <a:schemeClr val="bg1"/>
              </a:solidFill>
              <a:latin typeface="Portago ITC" panose="02000506030000020004" pitchFamily="2" charset="0"/>
              <a:cs typeface="PortagoITC TT"/>
            </a:endParaRPr>
          </a:p>
        </p:txBody>
      </p:sp>
      <p:sp>
        <p:nvSpPr>
          <p:cNvPr id="19" name="Tekstvak 18"/>
          <p:cNvSpPr txBox="1"/>
          <p:nvPr/>
        </p:nvSpPr>
        <p:spPr>
          <a:xfrm>
            <a:off x="4833565"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Industrie</a:t>
            </a:r>
          </a:p>
        </p:txBody>
      </p:sp>
      <p:sp>
        <p:nvSpPr>
          <p:cNvPr id="20" name="Gelijkbenige driehoek 19"/>
          <p:cNvSpPr/>
          <p:nvPr/>
        </p:nvSpPr>
        <p:spPr>
          <a:xfrm rot="5400000">
            <a:off x="6010821" y="6547330"/>
            <a:ext cx="374430" cy="252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p:cNvSpPr txBox="1"/>
          <p:nvPr/>
        </p:nvSpPr>
        <p:spPr>
          <a:xfrm>
            <a:off x="6290856" y="6473416"/>
            <a:ext cx="1783136"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Kennis &amp; Innovatie</a:t>
            </a:r>
          </a:p>
        </p:txBody>
      </p:sp>
      <p:sp>
        <p:nvSpPr>
          <p:cNvPr id="24" name="Gelijkbenige driehoek 23"/>
          <p:cNvSpPr/>
          <p:nvPr/>
        </p:nvSpPr>
        <p:spPr>
          <a:xfrm rot="5400000">
            <a:off x="1909203" y="6593016"/>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Tekstvak 26"/>
          <p:cNvSpPr txBox="1"/>
          <p:nvPr/>
        </p:nvSpPr>
        <p:spPr>
          <a:xfrm>
            <a:off x="8458200" y="6473416"/>
            <a:ext cx="2209800"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Poort naar </a:t>
            </a:r>
            <a:r>
              <a:rPr lang="nl-NL" sz="2000" dirty="0" err="1">
                <a:solidFill>
                  <a:schemeClr val="bg1"/>
                </a:solidFill>
                <a:latin typeface="Portago ITC" panose="02000506030000020004" pitchFamily="2" charset="0"/>
                <a:cs typeface="PortagoITC TT"/>
              </a:rPr>
              <a:t>Gent&amp;Parijs</a:t>
            </a:r>
            <a:endParaRPr lang="nl-NL" sz="2000" dirty="0">
              <a:solidFill>
                <a:schemeClr val="bg1"/>
              </a:solidFill>
              <a:latin typeface="Portago ITC" panose="02000506030000020004" pitchFamily="2" charset="0"/>
              <a:cs typeface="PortagoITC TT"/>
            </a:endParaRPr>
          </a:p>
        </p:txBody>
      </p:sp>
      <p:sp>
        <p:nvSpPr>
          <p:cNvPr id="29" name="Gelijkbenige driehoek 28"/>
          <p:cNvSpPr/>
          <p:nvPr/>
        </p:nvSpPr>
        <p:spPr>
          <a:xfrm rot="5400000">
            <a:off x="3329111" y="6593017"/>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Gelijkbenige driehoek 29"/>
          <p:cNvSpPr/>
          <p:nvPr/>
        </p:nvSpPr>
        <p:spPr>
          <a:xfrm rot="5400000">
            <a:off x="4650790" y="6593018"/>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Gelijkbenige driehoek 30"/>
          <p:cNvSpPr/>
          <p:nvPr/>
        </p:nvSpPr>
        <p:spPr>
          <a:xfrm rot="5400000">
            <a:off x="6126039" y="6593019"/>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Gelijkbenige driehoek 31"/>
          <p:cNvSpPr/>
          <p:nvPr/>
        </p:nvSpPr>
        <p:spPr>
          <a:xfrm rot="5400000">
            <a:off x="8298302" y="6593020"/>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Tekstvak 17"/>
          <p:cNvSpPr txBox="1"/>
          <p:nvPr/>
        </p:nvSpPr>
        <p:spPr>
          <a:xfrm>
            <a:off x="1981200" y="305047"/>
            <a:ext cx="8060852" cy="646331"/>
          </a:xfrm>
          <a:prstGeom prst="rect">
            <a:avLst/>
          </a:prstGeom>
          <a:noFill/>
        </p:spPr>
        <p:txBody>
          <a:bodyPr wrap="square" rtlCol="0">
            <a:spAutoFit/>
          </a:bodyPr>
          <a:lstStyle/>
          <a:p>
            <a:r>
              <a:rPr lang="nl-NL" sz="3600" dirty="0">
                <a:solidFill>
                  <a:schemeClr val="bg1"/>
                </a:solidFill>
                <a:latin typeface="Downcome"/>
              </a:rPr>
              <a:t>Afsluiting</a:t>
            </a:r>
          </a:p>
        </p:txBody>
      </p:sp>
      <p:sp>
        <p:nvSpPr>
          <p:cNvPr id="3" name="Tijdelijke aanduiding voor inhoud 2"/>
          <p:cNvSpPr>
            <a:spLocks noGrp="1"/>
          </p:cNvSpPr>
          <p:nvPr>
            <p:ph idx="1"/>
          </p:nvPr>
        </p:nvSpPr>
        <p:spPr>
          <a:xfrm>
            <a:off x="1981200" y="1581151"/>
            <a:ext cx="8182800" cy="4545013"/>
          </a:xfrm>
        </p:spPr>
        <p:txBody>
          <a:bodyPr/>
          <a:lstStyle/>
          <a:p>
            <a:pPr marL="0" indent="0">
              <a:buNone/>
            </a:pPr>
            <a:r>
              <a:rPr lang="nl-NL" dirty="0"/>
              <a:t>De Kanaalzone, een dynamisch gebied waar het goed werken, wonen en leven is. Een gebied ook waar al veel gebeurd is waar de komende jaren veel te gebeuren staat, een gebied met potentie. </a:t>
            </a:r>
          </a:p>
        </p:txBody>
      </p:sp>
      <p:pic>
        <p:nvPicPr>
          <p:cNvPr id="4" name="Afbeelding 3"/>
          <p:cNvPicPr>
            <a:picLocks noChangeAspect="1"/>
          </p:cNvPicPr>
          <p:nvPr/>
        </p:nvPicPr>
        <p:blipFill>
          <a:blip r:embed="rId2"/>
          <a:stretch>
            <a:fillRect/>
          </a:stretch>
        </p:blipFill>
        <p:spPr>
          <a:xfrm>
            <a:off x="6933409" y="3175279"/>
            <a:ext cx="3108643" cy="2810339"/>
          </a:xfrm>
          <a:prstGeom prst="rect">
            <a:avLst/>
          </a:prstGeom>
        </p:spPr>
      </p:pic>
    </p:spTree>
    <p:extLst>
      <p:ext uri="{BB962C8B-B14F-4D97-AF65-F5344CB8AC3E}">
        <p14:creationId xmlns:p14="http://schemas.microsoft.com/office/powerpoint/2010/main" val="262266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8640000" cy="1080000"/>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938202" y="333535"/>
            <a:ext cx="8060852" cy="646331"/>
          </a:xfrm>
          <a:prstGeom prst="rect">
            <a:avLst/>
          </a:prstGeom>
          <a:noFill/>
        </p:spPr>
        <p:txBody>
          <a:bodyPr wrap="square" rtlCol="0">
            <a:spAutoFit/>
          </a:bodyPr>
          <a:lstStyle/>
          <a:p>
            <a:r>
              <a:rPr lang="nl-NL" sz="3600" dirty="0">
                <a:solidFill>
                  <a:schemeClr val="bg1"/>
                </a:solidFill>
                <a:latin typeface="Downcome"/>
              </a:rPr>
              <a:t>Ontwikkelingen </a:t>
            </a:r>
          </a:p>
        </p:txBody>
      </p:sp>
      <p:sp>
        <p:nvSpPr>
          <p:cNvPr id="10" name="Rechthoek 9"/>
          <p:cNvSpPr/>
          <p:nvPr/>
        </p:nvSpPr>
        <p:spPr>
          <a:xfrm>
            <a:off x="1524002" y="6483569"/>
            <a:ext cx="9144000" cy="374432"/>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2101630"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Logistiek</a:t>
            </a:r>
          </a:p>
        </p:txBody>
      </p:sp>
      <p:sp>
        <p:nvSpPr>
          <p:cNvPr id="13" name="Gelijkbenige driehoek 12"/>
          <p:cNvSpPr/>
          <p:nvPr/>
        </p:nvSpPr>
        <p:spPr>
          <a:xfrm rot="5400000">
            <a:off x="9876645" y="287355"/>
            <a:ext cx="1078710" cy="504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ekstvak 15"/>
          <p:cNvSpPr txBox="1"/>
          <p:nvPr/>
        </p:nvSpPr>
        <p:spPr>
          <a:xfrm>
            <a:off x="3514410" y="6473416"/>
            <a:ext cx="984471" cy="400110"/>
          </a:xfrm>
          <a:prstGeom prst="rect">
            <a:avLst/>
          </a:prstGeom>
          <a:noFill/>
        </p:spPr>
        <p:txBody>
          <a:bodyPr wrap="square" rtlCol="0">
            <a:spAutoFit/>
          </a:bodyPr>
          <a:lstStyle/>
          <a:p>
            <a:r>
              <a:rPr lang="nl-NL" sz="2000" dirty="0" err="1">
                <a:solidFill>
                  <a:schemeClr val="bg1"/>
                </a:solidFill>
                <a:latin typeface="Portago ITC" panose="02000506030000020004" pitchFamily="2" charset="0"/>
                <a:cs typeface="PortagoITC TT"/>
              </a:rPr>
              <a:t>Biobase</a:t>
            </a:r>
            <a:endParaRPr lang="nl-NL" sz="2000" dirty="0">
              <a:solidFill>
                <a:schemeClr val="bg1"/>
              </a:solidFill>
              <a:latin typeface="Portago ITC" panose="02000506030000020004" pitchFamily="2" charset="0"/>
              <a:cs typeface="PortagoITC TT"/>
            </a:endParaRPr>
          </a:p>
        </p:txBody>
      </p:sp>
      <p:sp>
        <p:nvSpPr>
          <p:cNvPr id="19" name="Tekstvak 18"/>
          <p:cNvSpPr txBox="1"/>
          <p:nvPr/>
        </p:nvSpPr>
        <p:spPr>
          <a:xfrm>
            <a:off x="4833565"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Industrie</a:t>
            </a:r>
          </a:p>
        </p:txBody>
      </p:sp>
      <p:sp>
        <p:nvSpPr>
          <p:cNvPr id="20" name="Gelijkbenige driehoek 19"/>
          <p:cNvSpPr/>
          <p:nvPr/>
        </p:nvSpPr>
        <p:spPr>
          <a:xfrm rot="5400000">
            <a:off x="6010821" y="6547330"/>
            <a:ext cx="374430" cy="252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p:cNvSpPr txBox="1"/>
          <p:nvPr/>
        </p:nvSpPr>
        <p:spPr>
          <a:xfrm>
            <a:off x="6290856" y="6473416"/>
            <a:ext cx="1783136"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Kennis &amp; Innovatie</a:t>
            </a:r>
          </a:p>
        </p:txBody>
      </p:sp>
      <p:sp>
        <p:nvSpPr>
          <p:cNvPr id="24" name="Gelijkbenige driehoek 23"/>
          <p:cNvSpPr/>
          <p:nvPr/>
        </p:nvSpPr>
        <p:spPr>
          <a:xfrm rot="5400000">
            <a:off x="1909203" y="6593016"/>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Gelijkbenige driehoek 28"/>
          <p:cNvSpPr/>
          <p:nvPr/>
        </p:nvSpPr>
        <p:spPr>
          <a:xfrm rot="5400000">
            <a:off x="3329111" y="6593017"/>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Gelijkbenige driehoek 29"/>
          <p:cNvSpPr/>
          <p:nvPr/>
        </p:nvSpPr>
        <p:spPr>
          <a:xfrm rot="5400000">
            <a:off x="4650790" y="6593018"/>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Gelijkbenige driehoek 30"/>
          <p:cNvSpPr/>
          <p:nvPr/>
        </p:nvSpPr>
        <p:spPr>
          <a:xfrm rot="5400000">
            <a:off x="6126039" y="6593019"/>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Gelijkbenige driehoek 31"/>
          <p:cNvSpPr/>
          <p:nvPr/>
        </p:nvSpPr>
        <p:spPr>
          <a:xfrm rot="5400000">
            <a:off x="8298302" y="6593020"/>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ijdelijke aanduiding voor inhoud 2"/>
          <p:cNvSpPr>
            <a:spLocks noGrp="1"/>
          </p:cNvSpPr>
          <p:nvPr>
            <p:ph idx="1"/>
          </p:nvPr>
        </p:nvSpPr>
        <p:spPr>
          <a:xfrm>
            <a:off x="2101629" y="1412246"/>
            <a:ext cx="8921971" cy="4370141"/>
          </a:xfrm>
        </p:spPr>
        <p:txBody>
          <a:bodyPr>
            <a:normAutofit/>
          </a:bodyPr>
          <a:lstStyle/>
          <a:p>
            <a:pPr>
              <a:buClr>
                <a:srgbClr val="EA8300"/>
              </a:buClr>
              <a:buFont typeface="Wingdings" panose="05000000000000000000" pitchFamily="2" charset="2"/>
              <a:buChar char="q"/>
            </a:pPr>
            <a:r>
              <a:rPr lang="nl-NL" sz="2000" dirty="0">
                <a:latin typeface="Arial"/>
              </a:rPr>
              <a:t>  Nieuwe infrastructuur (N61-62 / Westerschelde- en Sluiskiltunnel)</a:t>
            </a:r>
          </a:p>
          <a:p>
            <a:pPr>
              <a:buClr>
                <a:srgbClr val="EA8300"/>
              </a:buClr>
              <a:buFont typeface="Wingdings" panose="05000000000000000000" pitchFamily="2" charset="2"/>
              <a:buChar char="q"/>
            </a:pPr>
            <a:r>
              <a:rPr lang="nl-NL" sz="2000" dirty="0">
                <a:latin typeface="Arial"/>
              </a:rPr>
              <a:t>  Bouw Nieuwe Sluis Terneuzen </a:t>
            </a:r>
          </a:p>
          <a:p>
            <a:pPr>
              <a:buClr>
                <a:srgbClr val="EA8300"/>
              </a:buClr>
              <a:buFont typeface="Wingdings" panose="05000000000000000000" pitchFamily="2" charset="2"/>
              <a:buChar char="q"/>
            </a:pPr>
            <a:r>
              <a:rPr lang="nl-NL" sz="2000" dirty="0">
                <a:latin typeface="Arial"/>
              </a:rPr>
              <a:t>  Onderzoek Rail </a:t>
            </a:r>
            <a:r>
              <a:rPr lang="nl-NL" sz="2000" dirty="0" err="1">
                <a:latin typeface="Arial"/>
              </a:rPr>
              <a:t>Ghent</a:t>
            </a:r>
            <a:r>
              <a:rPr lang="nl-NL" sz="2000" dirty="0">
                <a:latin typeface="Arial"/>
              </a:rPr>
              <a:t> Terneuzen (goederen en personenvervoer)</a:t>
            </a:r>
          </a:p>
          <a:p>
            <a:pPr>
              <a:buClr>
                <a:srgbClr val="EA8300"/>
              </a:buClr>
              <a:buFont typeface="Wingdings" panose="05000000000000000000" pitchFamily="2" charset="2"/>
              <a:buChar char="q"/>
            </a:pPr>
            <a:r>
              <a:rPr lang="nl-NL" sz="2000" dirty="0">
                <a:latin typeface="Arial"/>
              </a:rPr>
              <a:t>  Seine Nord Kanaal (Seine Schelde Verbinding)</a:t>
            </a:r>
          </a:p>
          <a:p>
            <a:pPr>
              <a:buClr>
                <a:srgbClr val="EA8300"/>
              </a:buClr>
              <a:buFont typeface="Wingdings" panose="05000000000000000000" pitchFamily="2" charset="2"/>
              <a:buChar char="q"/>
            </a:pPr>
            <a:r>
              <a:rPr lang="nl-NL" sz="2000" dirty="0">
                <a:latin typeface="Arial"/>
              </a:rPr>
              <a:t>  Smart Delta Resources </a:t>
            </a:r>
          </a:p>
          <a:p>
            <a:pPr>
              <a:buClr>
                <a:srgbClr val="EA8300"/>
              </a:buClr>
              <a:buFont typeface="Wingdings" panose="05000000000000000000" pitchFamily="2" charset="2"/>
              <a:buChar char="q"/>
            </a:pPr>
            <a:r>
              <a:rPr lang="nl-NL" sz="2000" dirty="0">
                <a:latin typeface="Arial"/>
              </a:rPr>
              <a:t>  Havenfusie in North Sea Port</a:t>
            </a:r>
          </a:p>
          <a:p>
            <a:pPr>
              <a:buClr>
                <a:srgbClr val="EA8300"/>
              </a:buClr>
              <a:buFont typeface="Wingdings" panose="05000000000000000000" pitchFamily="2" charset="2"/>
              <a:buChar char="q"/>
            </a:pPr>
            <a:r>
              <a:rPr lang="nl-NL" sz="2000" dirty="0">
                <a:latin typeface="Arial"/>
              </a:rPr>
              <a:t>  Arbeidsmarkt </a:t>
            </a:r>
          </a:p>
          <a:p>
            <a:pPr marL="0" indent="0">
              <a:buClr>
                <a:srgbClr val="EA8300"/>
              </a:buClr>
              <a:buNone/>
            </a:pPr>
            <a:r>
              <a:rPr lang="nl-NL" sz="2000" b="1" dirty="0">
                <a:solidFill>
                  <a:srgbClr val="44697D"/>
                </a:solidFill>
                <a:latin typeface="Arial"/>
              </a:rPr>
              <a:t> </a:t>
            </a:r>
            <a:endParaRPr lang="nl-NL" sz="1800" b="1" dirty="0">
              <a:solidFill>
                <a:srgbClr val="44697D"/>
              </a:solidFill>
              <a:latin typeface="Arial"/>
            </a:endParaRPr>
          </a:p>
          <a:p>
            <a:pPr marL="0" indent="0">
              <a:buClr>
                <a:srgbClr val="EA8300"/>
              </a:buClr>
              <a:buNone/>
            </a:pPr>
            <a:endParaRPr lang="nl-NL" sz="1800" b="1" dirty="0">
              <a:solidFill>
                <a:srgbClr val="44697D"/>
              </a:solidFill>
              <a:latin typeface="Arial"/>
            </a:endParaRPr>
          </a:p>
        </p:txBody>
      </p:sp>
      <p:sp>
        <p:nvSpPr>
          <p:cNvPr id="3" name="Rectangle 1"/>
          <p:cNvSpPr>
            <a:spLocks noChangeArrowheads="1"/>
          </p:cNvSpPr>
          <p:nvPr/>
        </p:nvSpPr>
        <p:spPr bwMode="auto">
          <a:xfrm>
            <a:off x="2565902" y="2692349"/>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nl-NL" dirty="0">
                <a:latin typeface="Arial" panose="020B0604020202020204" pitchFamily="34" charset="0"/>
              </a:rPr>
              <a:t>  </a:t>
            </a:r>
          </a:p>
        </p:txBody>
      </p:sp>
      <p:sp>
        <p:nvSpPr>
          <p:cNvPr id="23" name="Tekstvak 22"/>
          <p:cNvSpPr txBox="1"/>
          <p:nvPr/>
        </p:nvSpPr>
        <p:spPr>
          <a:xfrm>
            <a:off x="8458200" y="6473416"/>
            <a:ext cx="2209800"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Poort naar </a:t>
            </a:r>
            <a:r>
              <a:rPr lang="nl-NL" sz="2000" dirty="0" err="1">
                <a:solidFill>
                  <a:schemeClr val="bg1"/>
                </a:solidFill>
                <a:latin typeface="Portago ITC" panose="02000506030000020004" pitchFamily="2" charset="0"/>
                <a:cs typeface="PortagoITC TT"/>
              </a:rPr>
              <a:t>Gent&amp;Parijs</a:t>
            </a:r>
            <a:endParaRPr lang="nl-NL" sz="2000" dirty="0">
              <a:solidFill>
                <a:schemeClr val="bg1"/>
              </a:solidFill>
              <a:latin typeface="Portago ITC" panose="02000506030000020004" pitchFamily="2" charset="0"/>
              <a:cs typeface="PortagoITC TT"/>
            </a:endParaRPr>
          </a:p>
        </p:txBody>
      </p:sp>
      <p:pic>
        <p:nvPicPr>
          <p:cNvPr id="28" name="Picture 2" descr="https://mnmzeeland.files.wordpress.com/2014/06/westerscheldetunnel-voor-open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511" y="4570874"/>
            <a:ext cx="2545089" cy="1908816"/>
          </a:xfrm>
          <a:prstGeom prst="rect">
            <a:avLst/>
          </a:prstGeom>
          <a:noFill/>
          <a:extLst>
            <a:ext uri="{909E8E84-426E-40DD-AFC4-6F175D3DCCD1}">
              <a14:hiddenFill xmlns:a14="http://schemas.microsoft.com/office/drawing/2010/main">
                <a:solidFill>
                  <a:srgbClr val="FFFFFF"/>
                </a:solidFill>
              </a14:hiddenFill>
            </a:ext>
          </a:extLst>
        </p:spPr>
      </p:pic>
      <p:pic>
        <p:nvPicPr>
          <p:cNvPr id="33" name="Afbeelding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73" y="2550582"/>
            <a:ext cx="1991980" cy="3943214"/>
          </a:xfrm>
          <a:prstGeom prst="rect">
            <a:avLst/>
          </a:prstGeom>
        </p:spPr>
      </p:pic>
      <p:pic>
        <p:nvPicPr>
          <p:cNvPr id="34" name="Afbeelding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3215" y="4576242"/>
            <a:ext cx="2842106" cy="1895685"/>
          </a:xfrm>
          <a:prstGeom prst="rect">
            <a:avLst/>
          </a:prstGeom>
        </p:spPr>
      </p:pic>
      <p:pic>
        <p:nvPicPr>
          <p:cNvPr id="27" name="Afbeelding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837" y="4576242"/>
            <a:ext cx="2715725" cy="1891802"/>
          </a:xfrm>
          <a:prstGeom prst="rect">
            <a:avLst/>
          </a:prstGeom>
        </p:spPr>
      </p:pic>
      <p:pic>
        <p:nvPicPr>
          <p:cNvPr id="25" name="Afbeelding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0650" y="4562058"/>
            <a:ext cx="1993948" cy="1915689"/>
          </a:xfrm>
          <a:prstGeom prst="rect">
            <a:avLst/>
          </a:prstGeom>
        </p:spPr>
      </p:pic>
      <p:pic>
        <p:nvPicPr>
          <p:cNvPr id="26" name="Picture 2" descr="https://www.ovmagazine.nl/wp-content/uploads/2017/02/spoor-gent-terneuz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51370" y="2895599"/>
            <a:ext cx="2040630" cy="358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44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8640000" cy="1080000"/>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938202" y="333535"/>
            <a:ext cx="8060852" cy="646331"/>
          </a:xfrm>
          <a:prstGeom prst="rect">
            <a:avLst/>
          </a:prstGeom>
          <a:noFill/>
        </p:spPr>
        <p:txBody>
          <a:bodyPr wrap="square" rtlCol="0">
            <a:spAutoFit/>
          </a:bodyPr>
          <a:lstStyle/>
          <a:p>
            <a:r>
              <a:rPr lang="nl-NL" sz="3600" dirty="0">
                <a:solidFill>
                  <a:schemeClr val="bg1"/>
                </a:solidFill>
                <a:latin typeface="Downcome"/>
              </a:rPr>
              <a:t>Weg Infrastructuur  </a:t>
            </a:r>
          </a:p>
        </p:txBody>
      </p:sp>
      <p:sp>
        <p:nvSpPr>
          <p:cNvPr id="10" name="Rechthoek 9"/>
          <p:cNvSpPr/>
          <p:nvPr/>
        </p:nvSpPr>
        <p:spPr>
          <a:xfrm>
            <a:off x="1524002" y="6483569"/>
            <a:ext cx="9144000" cy="374432"/>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2101630"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Logistiek</a:t>
            </a:r>
          </a:p>
        </p:txBody>
      </p:sp>
      <p:sp>
        <p:nvSpPr>
          <p:cNvPr id="13" name="Gelijkbenige driehoek 12"/>
          <p:cNvSpPr/>
          <p:nvPr/>
        </p:nvSpPr>
        <p:spPr>
          <a:xfrm rot="5400000">
            <a:off x="9876645" y="287355"/>
            <a:ext cx="1078710" cy="504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ekstvak 15"/>
          <p:cNvSpPr txBox="1"/>
          <p:nvPr/>
        </p:nvSpPr>
        <p:spPr>
          <a:xfrm>
            <a:off x="3514410" y="6473416"/>
            <a:ext cx="984471" cy="400110"/>
          </a:xfrm>
          <a:prstGeom prst="rect">
            <a:avLst/>
          </a:prstGeom>
          <a:noFill/>
        </p:spPr>
        <p:txBody>
          <a:bodyPr wrap="square" rtlCol="0">
            <a:spAutoFit/>
          </a:bodyPr>
          <a:lstStyle/>
          <a:p>
            <a:r>
              <a:rPr lang="nl-NL" sz="2000" dirty="0" err="1">
                <a:solidFill>
                  <a:schemeClr val="bg1"/>
                </a:solidFill>
                <a:latin typeface="Portago ITC" panose="02000506030000020004" pitchFamily="2" charset="0"/>
                <a:cs typeface="PortagoITC TT"/>
              </a:rPr>
              <a:t>Biobase</a:t>
            </a:r>
            <a:endParaRPr lang="nl-NL" sz="2000" dirty="0">
              <a:solidFill>
                <a:schemeClr val="bg1"/>
              </a:solidFill>
              <a:latin typeface="Portago ITC" panose="02000506030000020004" pitchFamily="2" charset="0"/>
              <a:cs typeface="PortagoITC TT"/>
            </a:endParaRPr>
          </a:p>
        </p:txBody>
      </p:sp>
      <p:sp>
        <p:nvSpPr>
          <p:cNvPr id="19" name="Tekstvak 18"/>
          <p:cNvSpPr txBox="1"/>
          <p:nvPr/>
        </p:nvSpPr>
        <p:spPr>
          <a:xfrm>
            <a:off x="4833565"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Industrie</a:t>
            </a:r>
          </a:p>
        </p:txBody>
      </p:sp>
      <p:sp>
        <p:nvSpPr>
          <p:cNvPr id="20" name="Gelijkbenige driehoek 19"/>
          <p:cNvSpPr/>
          <p:nvPr/>
        </p:nvSpPr>
        <p:spPr>
          <a:xfrm rot="5400000">
            <a:off x="6010821" y="6547330"/>
            <a:ext cx="374430" cy="252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p:cNvSpPr txBox="1"/>
          <p:nvPr/>
        </p:nvSpPr>
        <p:spPr>
          <a:xfrm>
            <a:off x="6290856" y="6473416"/>
            <a:ext cx="1783136"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Kennis &amp; Innovatie</a:t>
            </a:r>
          </a:p>
        </p:txBody>
      </p:sp>
      <p:sp>
        <p:nvSpPr>
          <p:cNvPr id="24" name="Gelijkbenige driehoek 23"/>
          <p:cNvSpPr/>
          <p:nvPr/>
        </p:nvSpPr>
        <p:spPr>
          <a:xfrm rot="5400000">
            <a:off x="1909203" y="6593016"/>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Gelijkbenige driehoek 28"/>
          <p:cNvSpPr/>
          <p:nvPr/>
        </p:nvSpPr>
        <p:spPr>
          <a:xfrm rot="5400000">
            <a:off x="3329111" y="6593017"/>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Gelijkbenige driehoek 29"/>
          <p:cNvSpPr/>
          <p:nvPr/>
        </p:nvSpPr>
        <p:spPr>
          <a:xfrm rot="5400000">
            <a:off x="4650790" y="6593018"/>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Gelijkbenige driehoek 30"/>
          <p:cNvSpPr/>
          <p:nvPr/>
        </p:nvSpPr>
        <p:spPr>
          <a:xfrm rot="5400000">
            <a:off x="6126039" y="6593019"/>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Gelijkbenige driehoek 31"/>
          <p:cNvSpPr/>
          <p:nvPr/>
        </p:nvSpPr>
        <p:spPr>
          <a:xfrm rot="5400000">
            <a:off x="8298302" y="6593020"/>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ijdelijke aanduiding voor inhoud 2"/>
          <p:cNvSpPr>
            <a:spLocks noGrp="1"/>
          </p:cNvSpPr>
          <p:nvPr>
            <p:ph idx="1"/>
          </p:nvPr>
        </p:nvSpPr>
        <p:spPr>
          <a:xfrm>
            <a:off x="2101630" y="1412246"/>
            <a:ext cx="8818920" cy="1686757"/>
          </a:xfrm>
        </p:spPr>
        <p:txBody>
          <a:bodyPr>
            <a:normAutofit fontScale="85000" lnSpcReduction="10000"/>
          </a:bodyPr>
          <a:lstStyle/>
          <a:p>
            <a:pPr>
              <a:buClr>
                <a:srgbClr val="EA8300"/>
              </a:buClr>
              <a:buFont typeface="Wingdings" panose="05000000000000000000" pitchFamily="2" charset="2"/>
              <a:buChar char="q"/>
            </a:pPr>
            <a:r>
              <a:rPr lang="nl-NL" sz="2000" dirty="0">
                <a:latin typeface="Arial"/>
              </a:rPr>
              <a:t>  Aanleg nieuwe infrastructuur met o.a. (N61-62 / Westerschelde- en Sluiskiltunnel)</a:t>
            </a:r>
          </a:p>
          <a:p>
            <a:pPr>
              <a:buClr>
                <a:srgbClr val="EA8300"/>
              </a:buClr>
              <a:buFont typeface="Wingdings" panose="05000000000000000000" pitchFamily="2" charset="2"/>
              <a:buChar char="q"/>
            </a:pPr>
            <a:r>
              <a:rPr lang="nl-NL" sz="2000" dirty="0">
                <a:latin typeface="Arial"/>
              </a:rPr>
              <a:t> Ombouw R4 (Oost en West) start </a:t>
            </a:r>
          </a:p>
          <a:p>
            <a:pPr marL="0" indent="0">
              <a:buClr>
                <a:srgbClr val="EA8300"/>
              </a:buClr>
              <a:buNone/>
            </a:pPr>
            <a:r>
              <a:rPr lang="nl-NL" sz="2000" dirty="0">
                <a:latin typeface="Arial"/>
              </a:rPr>
              <a:t>     </a:t>
            </a:r>
          </a:p>
          <a:p>
            <a:pPr marL="0" indent="0">
              <a:buClr>
                <a:srgbClr val="EA8300"/>
              </a:buClr>
              <a:buNone/>
            </a:pPr>
            <a:endParaRPr lang="nl-NL" sz="2000" dirty="0">
              <a:latin typeface="Arial"/>
            </a:endParaRPr>
          </a:p>
          <a:p>
            <a:pPr marL="0" indent="0">
              <a:buClr>
                <a:srgbClr val="EA8300"/>
              </a:buClr>
              <a:buNone/>
            </a:pPr>
            <a:r>
              <a:rPr lang="nl-NL" sz="2000" dirty="0">
                <a:latin typeface="Arial"/>
              </a:rPr>
              <a:t> </a:t>
            </a:r>
            <a:r>
              <a:rPr lang="nl-NL" sz="2000" b="1" dirty="0">
                <a:solidFill>
                  <a:srgbClr val="44697D"/>
                </a:solidFill>
                <a:latin typeface="Arial"/>
              </a:rPr>
              <a:t> </a:t>
            </a:r>
            <a:endParaRPr lang="nl-NL" sz="1800" b="1" dirty="0">
              <a:solidFill>
                <a:srgbClr val="44697D"/>
              </a:solidFill>
              <a:latin typeface="Arial"/>
            </a:endParaRPr>
          </a:p>
          <a:p>
            <a:pPr marL="0" indent="0">
              <a:buClr>
                <a:srgbClr val="EA8300"/>
              </a:buClr>
              <a:buNone/>
            </a:pPr>
            <a:endParaRPr lang="nl-NL" sz="1800" b="1" dirty="0">
              <a:solidFill>
                <a:srgbClr val="44697D"/>
              </a:solidFill>
              <a:latin typeface="Arial"/>
            </a:endParaRPr>
          </a:p>
        </p:txBody>
      </p:sp>
      <p:sp>
        <p:nvSpPr>
          <p:cNvPr id="3" name="Rectangle 1"/>
          <p:cNvSpPr>
            <a:spLocks noChangeArrowheads="1"/>
          </p:cNvSpPr>
          <p:nvPr/>
        </p:nvSpPr>
        <p:spPr bwMode="auto">
          <a:xfrm>
            <a:off x="2565902" y="2692349"/>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nl-NL" dirty="0">
                <a:latin typeface="Arial" panose="020B0604020202020204" pitchFamily="34" charset="0"/>
              </a:rPr>
              <a:t>  </a:t>
            </a:r>
          </a:p>
        </p:txBody>
      </p:sp>
      <p:sp>
        <p:nvSpPr>
          <p:cNvPr id="23" name="Tekstvak 22"/>
          <p:cNvSpPr txBox="1"/>
          <p:nvPr/>
        </p:nvSpPr>
        <p:spPr>
          <a:xfrm>
            <a:off x="8458200" y="6473416"/>
            <a:ext cx="2209800"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Poort naar </a:t>
            </a:r>
            <a:r>
              <a:rPr lang="nl-NL" sz="2000" dirty="0" err="1">
                <a:solidFill>
                  <a:schemeClr val="bg1"/>
                </a:solidFill>
                <a:latin typeface="Portago ITC" panose="02000506030000020004" pitchFamily="2" charset="0"/>
                <a:cs typeface="PortagoITC TT"/>
              </a:rPr>
              <a:t>Gent&amp;Parijs</a:t>
            </a:r>
            <a:endParaRPr lang="nl-NL" sz="2000" dirty="0">
              <a:solidFill>
                <a:schemeClr val="bg1"/>
              </a:solidFill>
              <a:latin typeface="Portago ITC" panose="02000506030000020004" pitchFamily="2" charset="0"/>
              <a:cs typeface="PortagoITC TT"/>
            </a:endParaRPr>
          </a:p>
        </p:txBody>
      </p:sp>
      <p:pic>
        <p:nvPicPr>
          <p:cNvPr id="33" name="Afbeelding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909" y="1060797"/>
            <a:ext cx="2711175" cy="536689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875" y="1098605"/>
            <a:ext cx="5662843" cy="5219367"/>
          </a:xfrm>
          <a:prstGeom prst="rect">
            <a:avLst/>
          </a:prstGeom>
        </p:spPr>
      </p:pic>
      <p:pic>
        <p:nvPicPr>
          <p:cNvPr id="28" name="Picture 2" descr="https://mnmzeeland.files.wordpress.com/2014/06/westerscheldetunnel-voor-openi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8597" y="1121802"/>
            <a:ext cx="6661415" cy="4996059"/>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1031619"/>
            <a:ext cx="8755017" cy="4924697"/>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389" y="1060797"/>
            <a:ext cx="6938983" cy="3761130"/>
          </a:xfrm>
          <a:prstGeom prst="rect">
            <a:avLst/>
          </a:prstGeom>
        </p:spPr>
      </p:pic>
    </p:spTree>
    <p:extLst>
      <p:ext uri="{BB962C8B-B14F-4D97-AF65-F5344CB8AC3E}">
        <p14:creationId xmlns:p14="http://schemas.microsoft.com/office/powerpoint/2010/main" val="10459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par>
                                <p:cTn id="22" presetID="42" presetClass="exit" presetSubtype="0" fill="hold" nodeType="withEffect">
                                  <p:stCondLst>
                                    <p:cond delay="0"/>
                                  </p:stCondLst>
                                  <p:childTnLst>
                                    <p:animEffect transition="out" filter="fade">
                                      <p:cBhvr>
                                        <p:cTn id="23" dur="1000"/>
                                        <p:tgtEl>
                                          <p:spTgt spid="33"/>
                                        </p:tgtEl>
                                      </p:cBhvr>
                                    </p:animEffect>
                                    <p:anim calcmode="lin" valueType="num">
                                      <p:cBhvr>
                                        <p:cTn id="24" dur="1000"/>
                                        <p:tgtEl>
                                          <p:spTgt spid="33"/>
                                        </p:tgtEl>
                                        <p:attrNameLst>
                                          <p:attrName>ppt_x</p:attrName>
                                        </p:attrNameLst>
                                      </p:cBhvr>
                                      <p:tavLst>
                                        <p:tav tm="0">
                                          <p:val>
                                            <p:strVal val="ppt_x"/>
                                          </p:val>
                                        </p:tav>
                                        <p:tav tm="100000">
                                          <p:val>
                                            <p:strVal val="ppt_x"/>
                                          </p:val>
                                        </p:tav>
                                      </p:tavLst>
                                    </p:anim>
                                    <p:anim calcmode="lin" valueType="num">
                                      <p:cBhvr>
                                        <p:cTn id="25" dur="1000"/>
                                        <p:tgtEl>
                                          <p:spTgt spid="33"/>
                                        </p:tgtEl>
                                        <p:attrNameLst>
                                          <p:attrName>ppt_y</p:attrName>
                                        </p:attrNameLst>
                                      </p:cBhvr>
                                      <p:tavLst>
                                        <p:tav tm="0">
                                          <p:val>
                                            <p:strVal val="ppt_y"/>
                                          </p:val>
                                        </p:tav>
                                        <p:tav tm="100000">
                                          <p:val>
                                            <p:strVal val="ppt_y+.1"/>
                                          </p:val>
                                        </p:tav>
                                      </p:tavLst>
                                    </p:anim>
                                    <p:set>
                                      <p:cBhvr>
                                        <p:cTn id="26" dur="1" fill="hold">
                                          <p:stCondLst>
                                            <p:cond delay="999"/>
                                          </p:stCondLst>
                                        </p:cTn>
                                        <p:tgtEl>
                                          <p:spTgt spid="33"/>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nodeType="clickEffect">
                                  <p:stCondLst>
                                    <p:cond delay="0"/>
                                  </p:stCondLst>
                                  <p:childTnLst>
                                    <p:animEffect transition="out" filter="fade">
                                      <p:cBhvr>
                                        <p:cTn id="35" dur="1000"/>
                                        <p:tgtEl>
                                          <p:spTgt spid="28"/>
                                        </p:tgtEl>
                                      </p:cBhvr>
                                    </p:animEffect>
                                    <p:anim calcmode="lin" valueType="num">
                                      <p:cBhvr>
                                        <p:cTn id="36" dur="1000"/>
                                        <p:tgtEl>
                                          <p:spTgt spid="28"/>
                                        </p:tgtEl>
                                        <p:attrNameLst>
                                          <p:attrName>ppt_x</p:attrName>
                                        </p:attrNameLst>
                                      </p:cBhvr>
                                      <p:tavLst>
                                        <p:tav tm="0">
                                          <p:val>
                                            <p:strVal val="ppt_x"/>
                                          </p:val>
                                        </p:tav>
                                        <p:tav tm="100000">
                                          <p:val>
                                            <p:strVal val="ppt_x"/>
                                          </p:val>
                                        </p:tav>
                                      </p:tavLst>
                                    </p:anim>
                                    <p:anim calcmode="lin" valueType="num">
                                      <p:cBhvr>
                                        <p:cTn id="37" dur="1000"/>
                                        <p:tgtEl>
                                          <p:spTgt spid="28"/>
                                        </p:tgtEl>
                                        <p:attrNameLst>
                                          <p:attrName>ppt_y</p:attrName>
                                        </p:attrNameLst>
                                      </p:cBhvr>
                                      <p:tavLst>
                                        <p:tav tm="0">
                                          <p:val>
                                            <p:strVal val="ppt_y"/>
                                          </p:val>
                                        </p:tav>
                                        <p:tav tm="100000">
                                          <p:val>
                                            <p:strVal val="ppt_y+.1"/>
                                          </p:val>
                                        </p:tav>
                                      </p:tavLst>
                                    </p:anim>
                                    <p:set>
                                      <p:cBhvr>
                                        <p:cTn id="38" dur="1" fill="hold">
                                          <p:stCondLst>
                                            <p:cond delay="999"/>
                                          </p:stCondLst>
                                        </p:cTn>
                                        <p:tgtEl>
                                          <p:spTgt spid="28"/>
                                        </p:tgtEl>
                                        <p:attrNameLst>
                                          <p:attrName>style.visibility</p:attrName>
                                        </p:attrNameLst>
                                      </p:cBhvr>
                                      <p:to>
                                        <p:strVal val="hidden"/>
                                      </p:to>
                                    </p:set>
                                  </p:childTnLst>
                                </p:cTn>
                              </p:par>
                              <p:par>
                                <p:cTn id="39" presetID="42"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nodeType="clickEffect">
                                  <p:stCondLst>
                                    <p:cond delay="0"/>
                                  </p:stCondLst>
                                  <p:childTnLst>
                                    <p:animEffect transition="out" filter="fade">
                                      <p:cBhvr>
                                        <p:cTn id="47" dur="1000"/>
                                        <p:tgtEl>
                                          <p:spTgt spid="7"/>
                                        </p:tgtEl>
                                      </p:cBhvr>
                                    </p:animEffect>
                                    <p:anim calcmode="lin" valueType="num">
                                      <p:cBhvr>
                                        <p:cTn id="48" dur="1000"/>
                                        <p:tgtEl>
                                          <p:spTgt spid="7"/>
                                        </p:tgtEl>
                                        <p:attrNameLst>
                                          <p:attrName>ppt_x</p:attrName>
                                        </p:attrNameLst>
                                      </p:cBhvr>
                                      <p:tavLst>
                                        <p:tav tm="0">
                                          <p:val>
                                            <p:strVal val="ppt_x"/>
                                          </p:val>
                                        </p:tav>
                                        <p:tav tm="100000">
                                          <p:val>
                                            <p:strVal val="ppt_x"/>
                                          </p:val>
                                        </p:tav>
                                      </p:tavLst>
                                    </p:anim>
                                    <p:anim calcmode="lin" valueType="num">
                                      <p:cBhvr>
                                        <p:cTn id="49" dur="1000"/>
                                        <p:tgtEl>
                                          <p:spTgt spid="7"/>
                                        </p:tgtEl>
                                        <p:attrNameLst>
                                          <p:attrName>ppt_y</p:attrName>
                                        </p:attrNameLst>
                                      </p:cBhvr>
                                      <p:tavLst>
                                        <p:tav tm="0">
                                          <p:val>
                                            <p:strVal val="ppt_y"/>
                                          </p:val>
                                        </p:tav>
                                        <p:tav tm="100000">
                                          <p:val>
                                            <p:strVal val="ppt_y+.1"/>
                                          </p:val>
                                        </p:tav>
                                      </p:tavLst>
                                    </p:anim>
                                    <p:set>
                                      <p:cBhvr>
                                        <p:cTn id="50" dur="1" fill="hold">
                                          <p:stCondLst>
                                            <p:cond delay="999"/>
                                          </p:stCondLst>
                                        </p:cTn>
                                        <p:tgtEl>
                                          <p:spTgt spid="7"/>
                                        </p:tgtEl>
                                        <p:attrNameLst>
                                          <p:attrName>style.visibility</p:attrName>
                                        </p:attrNameLst>
                                      </p:cBhvr>
                                      <p:to>
                                        <p:strVal val="hidden"/>
                                      </p:to>
                                    </p:set>
                                  </p:childTnLst>
                                </p:cTn>
                              </p:par>
                              <p:par>
                                <p:cTn id="51" presetID="42"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8640000" cy="1080000"/>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938202" y="333535"/>
            <a:ext cx="8060852" cy="646331"/>
          </a:xfrm>
          <a:prstGeom prst="rect">
            <a:avLst/>
          </a:prstGeom>
          <a:noFill/>
        </p:spPr>
        <p:txBody>
          <a:bodyPr wrap="square" rtlCol="0">
            <a:spAutoFit/>
          </a:bodyPr>
          <a:lstStyle/>
          <a:p>
            <a:r>
              <a:rPr lang="nl-NL" sz="3600" dirty="0">
                <a:solidFill>
                  <a:schemeClr val="bg1"/>
                </a:solidFill>
                <a:latin typeface="Downcome"/>
              </a:rPr>
              <a:t>Water infrastructuur   </a:t>
            </a:r>
          </a:p>
        </p:txBody>
      </p:sp>
      <p:sp>
        <p:nvSpPr>
          <p:cNvPr id="10" name="Rechthoek 9"/>
          <p:cNvSpPr/>
          <p:nvPr/>
        </p:nvSpPr>
        <p:spPr>
          <a:xfrm>
            <a:off x="1524002" y="6483569"/>
            <a:ext cx="9144000" cy="374432"/>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2101630"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Logistiek</a:t>
            </a:r>
          </a:p>
        </p:txBody>
      </p:sp>
      <p:sp>
        <p:nvSpPr>
          <p:cNvPr id="13" name="Gelijkbenige driehoek 12"/>
          <p:cNvSpPr/>
          <p:nvPr/>
        </p:nvSpPr>
        <p:spPr>
          <a:xfrm rot="5400000">
            <a:off x="9876645" y="287355"/>
            <a:ext cx="1078710" cy="504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ekstvak 15"/>
          <p:cNvSpPr txBox="1"/>
          <p:nvPr/>
        </p:nvSpPr>
        <p:spPr>
          <a:xfrm>
            <a:off x="3514410" y="6473416"/>
            <a:ext cx="984471" cy="400110"/>
          </a:xfrm>
          <a:prstGeom prst="rect">
            <a:avLst/>
          </a:prstGeom>
          <a:noFill/>
        </p:spPr>
        <p:txBody>
          <a:bodyPr wrap="square" rtlCol="0">
            <a:spAutoFit/>
          </a:bodyPr>
          <a:lstStyle/>
          <a:p>
            <a:r>
              <a:rPr lang="nl-NL" sz="2000" dirty="0" err="1">
                <a:solidFill>
                  <a:schemeClr val="bg1"/>
                </a:solidFill>
                <a:latin typeface="Portago ITC" panose="02000506030000020004" pitchFamily="2" charset="0"/>
                <a:cs typeface="PortagoITC TT"/>
              </a:rPr>
              <a:t>Biobase</a:t>
            </a:r>
            <a:endParaRPr lang="nl-NL" sz="2000" dirty="0">
              <a:solidFill>
                <a:schemeClr val="bg1"/>
              </a:solidFill>
              <a:latin typeface="Portago ITC" panose="02000506030000020004" pitchFamily="2" charset="0"/>
              <a:cs typeface="PortagoITC TT"/>
            </a:endParaRPr>
          </a:p>
        </p:txBody>
      </p:sp>
      <p:sp>
        <p:nvSpPr>
          <p:cNvPr id="19" name="Tekstvak 18"/>
          <p:cNvSpPr txBox="1"/>
          <p:nvPr/>
        </p:nvSpPr>
        <p:spPr>
          <a:xfrm>
            <a:off x="4833565"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Industrie</a:t>
            </a:r>
          </a:p>
        </p:txBody>
      </p:sp>
      <p:sp>
        <p:nvSpPr>
          <p:cNvPr id="20" name="Gelijkbenige driehoek 19"/>
          <p:cNvSpPr/>
          <p:nvPr/>
        </p:nvSpPr>
        <p:spPr>
          <a:xfrm rot="5400000">
            <a:off x="6010821" y="6547330"/>
            <a:ext cx="374430" cy="252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p:cNvSpPr txBox="1"/>
          <p:nvPr/>
        </p:nvSpPr>
        <p:spPr>
          <a:xfrm>
            <a:off x="6290856" y="6473416"/>
            <a:ext cx="1783136"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Kennis &amp; Innovatie</a:t>
            </a:r>
          </a:p>
        </p:txBody>
      </p:sp>
      <p:sp>
        <p:nvSpPr>
          <p:cNvPr id="24" name="Gelijkbenige driehoek 23"/>
          <p:cNvSpPr/>
          <p:nvPr/>
        </p:nvSpPr>
        <p:spPr>
          <a:xfrm rot="5400000">
            <a:off x="1909203" y="6593016"/>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Gelijkbenige driehoek 28"/>
          <p:cNvSpPr/>
          <p:nvPr/>
        </p:nvSpPr>
        <p:spPr>
          <a:xfrm rot="5400000">
            <a:off x="3329111" y="6593017"/>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Gelijkbenige driehoek 29"/>
          <p:cNvSpPr/>
          <p:nvPr/>
        </p:nvSpPr>
        <p:spPr>
          <a:xfrm rot="5400000">
            <a:off x="4650790" y="6593018"/>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Gelijkbenige driehoek 30"/>
          <p:cNvSpPr/>
          <p:nvPr/>
        </p:nvSpPr>
        <p:spPr>
          <a:xfrm rot="5400000">
            <a:off x="6126039" y="6593019"/>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Gelijkbenige driehoek 31"/>
          <p:cNvSpPr/>
          <p:nvPr/>
        </p:nvSpPr>
        <p:spPr>
          <a:xfrm rot="5400000">
            <a:off x="8298302" y="6593020"/>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ijdelijke aanduiding voor inhoud 2"/>
          <p:cNvSpPr>
            <a:spLocks noGrp="1"/>
          </p:cNvSpPr>
          <p:nvPr>
            <p:ph idx="1"/>
          </p:nvPr>
        </p:nvSpPr>
        <p:spPr>
          <a:xfrm>
            <a:off x="2101629" y="1412246"/>
            <a:ext cx="8921971" cy="4370141"/>
          </a:xfrm>
        </p:spPr>
        <p:txBody>
          <a:bodyPr>
            <a:normAutofit/>
          </a:bodyPr>
          <a:lstStyle/>
          <a:p>
            <a:pPr>
              <a:buClr>
                <a:srgbClr val="EA8300"/>
              </a:buClr>
              <a:buFont typeface="Wingdings" panose="05000000000000000000" pitchFamily="2" charset="2"/>
              <a:buChar char="q"/>
            </a:pPr>
            <a:r>
              <a:rPr lang="nl-NL" sz="2000" dirty="0">
                <a:latin typeface="Arial"/>
              </a:rPr>
              <a:t> Bouw Nieuwe Sluis Terneuzen </a:t>
            </a:r>
          </a:p>
          <a:p>
            <a:r>
              <a:rPr lang="nl-NL" sz="1800" dirty="0"/>
              <a:t>in het sluizencomplex komt in de loop van 2022 een nieuwe grote sluis</a:t>
            </a:r>
          </a:p>
          <a:p>
            <a:r>
              <a:rPr lang="nl-NL" sz="1800" dirty="0"/>
              <a:t>wordt 427 meter lang, 55 meter breed en 16 meter diep</a:t>
            </a:r>
          </a:p>
          <a:p>
            <a:r>
              <a:rPr lang="nl-NL" sz="1800" dirty="0"/>
              <a:t>is geschikt voor grote zeeschepen van 366 meter lang, 49 meter breed en 15 meter diep</a:t>
            </a:r>
            <a:endParaRPr lang="nl-NL" sz="2000" dirty="0">
              <a:latin typeface="Arial"/>
            </a:endParaRPr>
          </a:p>
          <a:p>
            <a:pPr>
              <a:buClr>
                <a:srgbClr val="EA8300"/>
              </a:buClr>
              <a:buFont typeface="Wingdings" panose="05000000000000000000" pitchFamily="2" charset="2"/>
              <a:buChar char="q"/>
            </a:pPr>
            <a:r>
              <a:rPr lang="nl-NL" sz="2000" dirty="0">
                <a:latin typeface="Arial"/>
              </a:rPr>
              <a:t> Seine Nord Kanaal (Seine Schelde Verbinding)</a:t>
            </a:r>
          </a:p>
          <a:p>
            <a:pPr marL="0" indent="0">
              <a:buClr>
                <a:srgbClr val="EA8300"/>
              </a:buClr>
              <a:buNone/>
            </a:pPr>
            <a:endParaRPr lang="nl-NL" sz="1800" b="1" dirty="0">
              <a:solidFill>
                <a:srgbClr val="44697D"/>
              </a:solidFill>
              <a:latin typeface="Arial"/>
            </a:endParaRPr>
          </a:p>
        </p:txBody>
      </p:sp>
      <p:sp>
        <p:nvSpPr>
          <p:cNvPr id="3" name="Rectangle 1"/>
          <p:cNvSpPr>
            <a:spLocks noChangeArrowheads="1"/>
          </p:cNvSpPr>
          <p:nvPr/>
        </p:nvSpPr>
        <p:spPr bwMode="auto">
          <a:xfrm>
            <a:off x="2565902" y="2692349"/>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nl-NL" dirty="0">
                <a:latin typeface="Arial" panose="020B0604020202020204" pitchFamily="34" charset="0"/>
              </a:rPr>
              <a:t>  </a:t>
            </a:r>
          </a:p>
        </p:txBody>
      </p:sp>
      <p:sp>
        <p:nvSpPr>
          <p:cNvPr id="23" name="Tekstvak 22"/>
          <p:cNvSpPr txBox="1"/>
          <p:nvPr/>
        </p:nvSpPr>
        <p:spPr>
          <a:xfrm>
            <a:off x="8458200" y="6473416"/>
            <a:ext cx="2209800"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Poort naar </a:t>
            </a:r>
            <a:r>
              <a:rPr lang="nl-NL" sz="2000" dirty="0" err="1">
                <a:solidFill>
                  <a:schemeClr val="bg1"/>
                </a:solidFill>
                <a:latin typeface="Portago ITC" panose="02000506030000020004" pitchFamily="2" charset="0"/>
                <a:cs typeface="PortagoITC TT"/>
              </a:rPr>
              <a:t>Gent&amp;Parijs</a:t>
            </a:r>
            <a:endParaRPr lang="nl-NL" sz="2000" dirty="0">
              <a:solidFill>
                <a:schemeClr val="bg1"/>
              </a:solidFill>
              <a:latin typeface="Portago ITC" panose="02000506030000020004" pitchFamily="2" charset="0"/>
              <a:cs typeface="PortagoITC TT"/>
            </a:endParaRP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195" y="998368"/>
            <a:ext cx="6006866" cy="5429322"/>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5" y="1067124"/>
            <a:ext cx="8679706" cy="2592491"/>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352" y="3293955"/>
            <a:ext cx="4543369" cy="3163936"/>
          </a:xfrm>
          <a:prstGeom prst="rect">
            <a:avLst/>
          </a:prstGeom>
        </p:spPr>
      </p:pic>
    </p:spTree>
    <p:extLst>
      <p:ext uri="{BB962C8B-B14F-4D97-AF65-F5344CB8AC3E}">
        <p14:creationId xmlns:p14="http://schemas.microsoft.com/office/powerpoint/2010/main" val="10904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7"/>
                                        </p:tgtEl>
                                      </p:cBhvr>
                                    </p:animEffect>
                                    <p:anim calcmode="lin" valueType="num">
                                      <p:cBhvr>
                                        <p:cTn id="19" dur="1000"/>
                                        <p:tgtEl>
                                          <p:spTgt spid="7"/>
                                        </p:tgtEl>
                                        <p:attrNameLst>
                                          <p:attrName>ppt_x</p:attrName>
                                        </p:attrNameLst>
                                      </p:cBhvr>
                                      <p:tavLst>
                                        <p:tav tm="0">
                                          <p:val>
                                            <p:strVal val="ppt_x"/>
                                          </p:val>
                                        </p:tav>
                                        <p:tav tm="100000">
                                          <p:val>
                                            <p:strVal val="ppt_x"/>
                                          </p:val>
                                        </p:tav>
                                      </p:tavLst>
                                    </p:anim>
                                    <p:anim calcmode="lin" valueType="num">
                                      <p:cBhvr>
                                        <p:cTn id="20" dur="1000"/>
                                        <p:tgtEl>
                                          <p:spTgt spid="7"/>
                                        </p:tgtEl>
                                        <p:attrNameLst>
                                          <p:attrName>ppt_y</p:attrName>
                                        </p:attrNameLst>
                                      </p:cBhvr>
                                      <p:tavLst>
                                        <p:tav tm="0">
                                          <p:val>
                                            <p:strVal val="ppt_y"/>
                                          </p:val>
                                        </p:tav>
                                        <p:tav tm="100000">
                                          <p:val>
                                            <p:strVal val="ppt_y+.1"/>
                                          </p:val>
                                        </p:tav>
                                      </p:tavLst>
                                    </p:anim>
                                    <p:set>
                                      <p:cBhvr>
                                        <p:cTn id="21" dur="1" fill="hold">
                                          <p:stCondLst>
                                            <p:cond delay="999"/>
                                          </p:stCondLst>
                                        </p:cTn>
                                        <p:tgtEl>
                                          <p:spTgt spid="7"/>
                                        </p:tgtEl>
                                        <p:attrNameLst>
                                          <p:attrName>style.visibility</p:attrName>
                                        </p:attrNameLst>
                                      </p:cBhvr>
                                      <p:to>
                                        <p:strVal val="hidden"/>
                                      </p:to>
                                    </p:set>
                                  </p:childTnLst>
                                </p:cTn>
                              </p:par>
                              <p:par>
                                <p:cTn id="22" presetID="42" presetClass="exit" presetSubtype="0" fill="hold" nodeType="withEffect">
                                  <p:stCondLst>
                                    <p:cond delay="0"/>
                                  </p:stCondLst>
                                  <p:childTnLst>
                                    <p:animEffect transition="out" filter="fade">
                                      <p:cBhvr>
                                        <p:cTn id="23" dur="1000"/>
                                        <p:tgtEl>
                                          <p:spTgt spid="5"/>
                                        </p:tgtEl>
                                      </p:cBhvr>
                                    </p:animEffect>
                                    <p:anim calcmode="lin" valueType="num">
                                      <p:cBhvr>
                                        <p:cTn id="24" dur="1000"/>
                                        <p:tgtEl>
                                          <p:spTgt spid="5"/>
                                        </p:tgtEl>
                                        <p:attrNameLst>
                                          <p:attrName>ppt_x</p:attrName>
                                        </p:attrNameLst>
                                      </p:cBhvr>
                                      <p:tavLst>
                                        <p:tav tm="0">
                                          <p:val>
                                            <p:strVal val="ppt_x"/>
                                          </p:val>
                                        </p:tav>
                                        <p:tav tm="100000">
                                          <p:val>
                                            <p:strVal val="ppt_x"/>
                                          </p:val>
                                        </p:tav>
                                      </p:tavLst>
                                    </p:anim>
                                    <p:anim calcmode="lin" valueType="num">
                                      <p:cBhvr>
                                        <p:cTn id="25" dur="1000"/>
                                        <p:tgtEl>
                                          <p:spTgt spid="5"/>
                                        </p:tgtEl>
                                        <p:attrNameLst>
                                          <p:attrName>ppt_y</p:attrName>
                                        </p:attrNameLst>
                                      </p:cBhvr>
                                      <p:tavLst>
                                        <p:tav tm="0">
                                          <p:val>
                                            <p:strVal val="ppt_y"/>
                                          </p:val>
                                        </p:tav>
                                        <p:tav tm="100000">
                                          <p:val>
                                            <p:strVal val="ppt_y+.1"/>
                                          </p:val>
                                        </p:tav>
                                      </p:tavLst>
                                    </p:anim>
                                    <p:set>
                                      <p:cBhvr>
                                        <p:cTn id="26" dur="1" fill="hold">
                                          <p:stCondLst>
                                            <p:cond delay="999"/>
                                          </p:stCondLst>
                                        </p:cTn>
                                        <p:tgtEl>
                                          <p:spTgt spid="5"/>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8640000" cy="1080000"/>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938202" y="333535"/>
            <a:ext cx="8060852" cy="646331"/>
          </a:xfrm>
          <a:prstGeom prst="rect">
            <a:avLst/>
          </a:prstGeom>
          <a:noFill/>
        </p:spPr>
        <p:txBody>
          <a:bodyPr wrap="square" rtlCol="0">
            <a:spAutoFit/>
          </a:bodyPr>
          <a:lstStyle/>
          <a:p>
            <a:r>
              <a:rPr lang="nl-NL" sz="3600" dirty="0">
                <a:solidFill>
                  <a:schemeClr val="bg1"/>
                </a:solidFill>
                <a:latin typeface="Downcome"/>
              </a:rPr>
              <a:t>Spoor infrastructuur  </a:t>
            </a:r>
          </a:p>
        </p:txBody>
      </p:sp>
      <p:sp>
        <p:nvSpPr>
          <p:cNvPr id="10" name="Rechthoek 9"/>
          <p:cNvSpPr/>
          <p:nvPr/>
        </p:nvSpPr>
        <p:spPr>
          <a:xfrm>
            <a:off x="1524002" y="6483569"/>
            <a:ext cx="9144000" cy="374432"/>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2101630"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Logistiek</a:t>
            </a:r>
          </a:p>
        </p:txBody>
      </p:sp>
      <p:sp>
        <p:nvSpPr>
          <p:cNvPr id="13" name="Gelijkbenige driehoek 12"/>
          <p:cNvSpPr/>
          <p:nvPr/>
        </p:nvSpPr>
        <p:spPr>
          <a:xfrm rot="5400000">
            <a:off x="9876645" y="287355"/>
            <a:ext cx="1078710" cy="504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ekstvak 15"/>
          <p:cNvSpPr txBox="1"/>
          <p:nvPr/>
        </p:nvSpPr>
        <p:spPr>
          <a:xfrm>
            <a:off x="3514410" y="6473416"/>
            <a:ext cx="984471" cy="400110"/>
          </a:xfrm>
          <a:prstGeom prst="rect">
            <a:avLst/>
          </a:prstGeom>
          <a:noFill/>
        </p:spPr>
        <p:txBody>
          <a:bodyPr wrap="square" rtlCol="0">
            <a:spAutoFit/>
          </a:bodyPr>
          <a:lstStyle/>
          <a:p>
            <a:r>
              <a:rPr lang="nl-NL" sz="2000" dirty="0" err="1">
                <a:solidFill>
                  <a:schemeClr val="bg1"/>
                </a:solidFill>
                <a:latin typeface="Portago ITC" panose="02000506030000020004" pitchFamily="2" charset="0"/>
                <a:cs typeface="PortagoITC TT"/>
              </a:rPr>
              <a:t>Biobase</a:t>
            </a:r>
            <a:endParaRPr lang="nl-NL" sz="2000" dirty="0">
              <a:solidFill>
                <a:schemeClr val="bg1"/>
              </a:solidFill>
              <a:latin typeface="Portago ITC" panose="02000506030000020004" pitchFamily="2" charset="0"/>
              <a:cs typeface="PortagoITC TT"/>
            </a:endParaRPr>
          </a:p>
        </p:txBody>
      </p:sp>
      <p:sp>
        <p:nvSpPr>
          <p:cNvPr id="19" name="Tekstvak 18"/>
          <p:cNvSpPr txBox="1"/>
          <p:nvPr/>
        </p:nvSpPr>
        <p:spPr>
          <a:xfrm>
            <a:off x="4833565"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Industrie</a:t>
            </a:r>
          </a:p>
        </p:txBody>
      </p:sp>
      <p:sp>
        <p:nvSpPr>
          <p:cNvPr id="20" name="Gelijkbenige driehoek 19"/>
          <p:cNvSpPr/>
          <p:nvPr/>
        </p:nvSpPr>
        <p:spPr>
          <a:xfrm rot="5400000">
            <a:off x="6010821" y="6547330"/>
            <a:ext cx="374430" cy="252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p:cNvSpPr txBox="1"/>
          <p:nvPr/>
        </p:nvSpPr>
        <p:spPr>
          <a:xfrm>
            <a:off x="6290856" y="6473416"/>
            <a:ext cx="1783136"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Kennis &amp; Innovatie</a:t>
            </a:r>
          </a:p>
        </p:txBody>
      </p:sp>
      <p:sp>
        <p:nvSpPr>
          <p:cNvPr id="24" name="Gelijkbenige driehoek 23"/>
          <p:cNvSpPr/>
          <p:nvPr/>
        </p:nvSpPr>
        <p:spPr>
          <a:xfrm rot="5400000">
            <a:off x="1909203" y="6593016"/>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Gelijkbenige driehoek 28"/>
          <p:cNvSpPr/>
          <p:nvPr/>
        </p:nvSpPr>
        <p:spPr>
          <a:xfrm rot="5400000">
            <a:off x="3329111" y="6593017"/>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Gelijkbenige driehoek 29"/>
          <p:cNvSpPr/>
          <p:nvPr/>
        </p:nvSpPr>
        <p:spPr>
          <a:xfrm rot="5400000">
            <a:off x="4650790" y="6593018"/>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Gelijkbenige driehoek 30"/>
          <p:cNvSpPr/>
          <p:nvPr/>
        </p:nvSpPr>
        <p:spPr>
          <a:xfrm rot="5400000">
            <a:off x="6126039" y="6593019"/>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Gelijkbenige driehoek 31"/>
          <p:cNvSpPr/>
          <p:nvPr/>
        </p:nvSpPr>
        <p:spPr>
          <a:xfrm rot="5400000">
            <a:off x="8298302" y="6593020"/>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ijdelijke aanduiding voor inhoud 2"/>
          <p:cNvSpPr>
            <a:spLocks noGrp="1"/>
          </p:cNvSpPr>
          <p:nvPr>
            <p:ph idx="1"/>
          </p:nvPr>
        </p:nvSpPr>
        <p:spPr>
          <a:xfrm>
            <a:off x="2101629" y="1412246"/>
            <a:ext cx="8921971" cy="4370141"/>
          </a:xfrm>
        </p:spPr>
        <p:txBody>
          <a:bodyPr>
            <a:normAutofit/>
          </a:bodyPr>
          <a:lstStyle/>
          <a:p>
            <a:pPr>
              <a:buClr>
                <a:srgbClr val="EA8300"/>
              </a:buClr>
              <a:buFont typeface="Wingdings" panose="05000000000000000000" pitchFamily="2" charset="2"/>
              <a:buChar char="q"/>
            </a:pPr>
            <a:r>
              <a:rPr lang="nl-NL" sz="2000" dirty="0">
                <a:latin typeface="Arial"/>
              </a:rPr>
              <a:t>Onderzoek Rail </a:t>
            </a:r>
            <a:r>
              <a:rPr lang="nl-NL" sz="2000" dirty="0" err="1">
                <a:latin typeface="Arial"/>
              </a:rPr>
              <a:t>Ghent</a:t>
            </a:r>
            <a:r>
              <a:rPr lang="nl-NL" sz="2000" dirty="0">
                <a:latin typeface="Arial"/>
              </a:rPr>
              <a:t> Terneuzen </a:t>
            </a:r>
          </a:p>
          <a:p>
            <a:pPr marL="0" indent="0">
              <a:buClr>
                <a:srgbClr val="EA8300"/>
              </a:buClr>
              <a:buNone/>
            </a:pPr>
            <a:r>
              <a:rPr lang="nl-NL" sz="2000" dirty="0">
                <a:latin typeface="Arial"/>
              </a:rPr>
              <a:t>(goederen en personenvervoer)</a:t>
            </a:r>
          </a:p>
          <a:p>
            <a:pPr marL="0" indent="0">
              <a:buClr>
                <a:srgbClr val="EA8300"/>
              </a:buClr>
              <a:buNone/>
            </a:pPr>
            <a:endParaRPr lang="nl-NL" sz="1800" b="1" dirty="0">
              <a:solidFill>
                <a:srgbClr val="44697D"/>
              </a:solidFill>
              <a:latin typeface="Arial"/>
            </a:endParaRPr>
          </a:p>
        </p:txBody>
      </p:sp>
      <p:sp>
        <p:nvSpPr>
          <p:cNvPr id="3" name="Rectangle 1"/>
          <p:cNvSpPr>
            <a:spLocks noChangeArrowheads="1"/>
          </p:cNvSpPr>
          <p:nvPr/>
        </p:nvSpPr>
        <p:spPr bwMode="auto">
          <a:xfrm>
            <a:off x="2565902" y="2692349"/>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nl-NL" dirty="0">
                <a:latin typeface="Arial" panose="020B0604020202020204" pitchFamily="34" charset="0"/>
              </a:rPr>
              <a:t>  </a:t>
            </a:r>
          </a:p>
        </p:txBody>
      </p:sp>
      <p:sp>
        <p:nvSpPr>
          <p:cNvPr id="23" name="Tekstvak 22"/>
          <p:cNvSpPr txBox="1"/>
          <p:nvPr/>
        </p:nvSpPr>
        <p:spPr>
          <a:xfrm>
            <a:off x="8458200" y="6473416"/>
            <a:ext cx="2209800"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Poort naar </a:t>
            </a:r>
            <a:r>
              <a:rPr lang="nl-NL" sz="2000" dirty="0" err="1">
                <a:solidFill>
                  <a:schemeClr val="bg1"/>
                </a:solidFill>
                <a:latin typeface="Portago ITC" panose="02000506030000020004" pitchFamily="2" charset="0"/>
                <a:cs typeface="PortagoITC TT"/>
              </a:rPr>
              <a:t>Gent&amp;Parijs</a:t>
            </a:r>
            <a:endParaRPr lang="nl-NL" sz="2000" dirty="0">
              <a:solidFill>
                <a:schemeClr val="bg1"/>
              </a:solidFill>
              <a:latin typeface="Portago ITC" panose="02000506030000020004" pitchFamily="2" charset="0"/>
              <a:cs typeface="PortagoITC TT"/>
            </a:endParaRPr>
          </a:p>
        </p:txBody>
      </p:sp>
      <p:pic>
        <p:nvPicPr>
          <p:cNvPr id="26" name="Picture 2" descr="https://www.ovmagazine.nl/wp-content/uploads/2017/02/spoor-gent-terneu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822" y="21863"/>
            <a:ext cx="3631176" cy="638457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4142" y="3137411"/>
            <a:ext cx="3853992" cy="2408745"/>
          </a:xfrm>
          <a:prstGeom prst="rect">
            <a:avLst/>
          </a:prstGeom>
        </p:spPr>
      </p:pic>
    </p:spTree>
    <p:extLst>
      <p:ext uri="{BB962C8B-B14F-4D97-AF65-F5344CB8AC3E}">
        <p14:creationId xmlns:p14="http://schemas.microsoft.com/office/powerpoint/2010/main" val="91171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8640000" cy="1080000"/>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938202" y="333535"/>
            <a:ext cx="8060852" cy="646331"/>
          </a:xfrm>
          <a:prstGeom prst="rect">
            <a:avLst/>
          </a:prstGeom>
          <a:noFill/>
        </p:spPr>
        <p:txBody>
          <a:bodyPr wrap="square" rtlCol="0">
            <a:spAutoFit/>
          </a:bodyPr>
          <a:lstStyle/>
          <a:p>
            <a:r>
              <a:rPr lang="nl-NL" sz="3600" dirty="0">
                <a:solidFill>
                  <a:schemeClr val="bg1"/>
                </a:solidFill>
                <a:latin typeface="Downcome"/>
              </a:rPr>
              <a:t>Ondergrondse </a:t>
            </a:r>
            <a:r>
              <a:rPr lang="nl-NL" sz="3600" dirty="0" err="1">
                <a:solidFill>
                  <a:schemeClr val="bg1"/>
                </a:solidFill>
                <a:latin typeface="Downcome"/>
              </a:rPr>
              <a:t>infrastruur</a:t>
            </a:r>
            <a:endParaRPr lang="nl-NL" sz="3600" dirty="0">
              <a:solidFill>
                <a:schemeClr val="bg1"/>
              </a:solidFill>
              <a:latin typeface="Downcome"/>
            </a:endParaRPr>
          </a:p>
        </p:txBody>
      </p:sp>
      <p:sp>
        <p:nvSpPr>
          <p:cNvPr id="10" name="Rechthoek 9"/>
          <p:cNvSpPr/>
          <p:nvPr/>
        </p:nvSpPr>
        <p:spPr>
          <a:xfrm>
            <a:off x="1524002" y="6483569"/>
            <a:ext cx="9144000" cy="374432"/>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2101630"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Logistiek</a:t>
            </a:r>
          </a:p>
        </p:txBody>
      </p:sp>
      <p:sp>
        <p:nvSpPr>
          <p:cNvPr id="13" name="Gelijkbenige driehoek 12"/>
          <p:cNvSpPr/>
          <p:nvPr/>
        </p:nvSpPr>
        <p:spPr>
          <a:xfrm rot="5400000">
            <a:off x="9876645" y="287355"/>
            <a:ext cx="1078710" cy="504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ekstvak 15"/>
          <p:cNvSpPr txBox="1"/>
          <p:nvPr/>
        </p:nvSpPr>
        <p:spPr>
          <a:xfrm>
            <a:off x="3514410" y="6473416"/>
            <a:ext cx="984471" cy="400110"/>
          </a:xfrm>
          <a:prstGeom prst="rect">
            <a:avLst/>
          </a:prstGeom>
          <a:noFill/>
        </p:spPr>
        <p:txBody>
          <a:bodyPr wrap="square" rtlCol="0">
            <a:spAutoFit/>
          </a:bodyPr>
          <a:lstStyle/>
          <a:p>
            <a:r>
              <a:rPr lang="nl-NL" sz="2000" dirty="0" err="1">
                <a:solidFill>
                  <a:schemeClr val="bg1"/>
                </a:solidFill>
                <a:latin typeface="Portago ITC" panose="02000506030000020004" pitchFamily="2" charset="0"/>
                <a:cs typeface="PortagoITC TT"/>
              </a:rPr>
              <a:t>Biobase</a:t>
            </a:r>
            <a:endParaRPr lang="nl-NL" sz="2000" dirty="0">
              <a:solidFill>
                <a:schemeClr val="bg1"/>
              </a:solidFill>
              <a:latin typeface="Portago ITC" panose="02000506030000020004" pitchFamily="2" charset="0"/>
              <a:cs typeface="PortagoITC TT"/>
            </a:endParaRPr>
          </a:p>
        </p:txBody>
      </p:sp>
      <p:sp>
        <p:nvSpPr>
          <p:cNvPr id="19" name="Tekstvak 18"/>
          <p:cNvSpPr txBox="1"/>
          <p:nvPr/>
        </p:nvSpPr>
        <p:spPr>
          <a:xfrm>
            <a:off x="4833565"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Industrie</a:t>
            </a:r>
          </a:p>
        </p:txBody>
      </p:sp>
      <p:sp>
        <p:nvSpPr>
          <p:cNvPr id="20" name="Gelijkbenige driehoek 19"/>
          <p:cNvSpPr/>
          <p:nvPr/>
        </p:nvSpPr>
        <p:spPr>
          <a:xfrm rot="5400000">
            <a:off x="6010821" y="6547330"/>
            <a:ext cx="374430" cy="252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p:cNvSpPr txBox="1"/>
          <p:nvPr/>
        </p:nvSpPr>
        <p:spPr>
          <a:xfrm>
            <a:off x="6290856" y="6473416"/>
            <a:ext cx="1783136"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Kennis &amp; Innovatie</a:t>
            </a:r>
          </a:p>
        </p:txBody>
      </p:sp>
      <p:sp>
        <p:nvSpPr>
          <p:cNvPr id="24" name="Gelijkbenige driehoek 23"/>
          <p:cNvSpPr/>
          <p:nvPr/>
        </p:nvSpPr>
        <p:spPr>
          <a:xfrm rot="5400000">
            <a:off x="1909203" y="6593016"/>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Gelijkbenige driehoek 28"/>
          <p:cNvSpPr/>
          <p:nvPr/>
        </p:nvSpPr>
        <p:spPr>
          <a:xfrm rot="5400000">
            <a:off x="3329111" y="6593017"/>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Gelijkbenige driehoek 29"/>
          <p:cNvSpPr/>
          <p:nvPr/>
        </p:nvSpPr>
        <p:spPr>
          <a:xfrm rot="5400000">
            <a:off x="4650790" y="6593018"/>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Gelijkbenige driehoek 30"/>
          <p:cNvSpPr/>
          <p:nvPr/>
        </p:nvSpPr>
        <p:spPr>
          <a:xfrm rot="5400000">
            <a:off x="6126039" y="6593019"/>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Gelijkbenige driehoek 31"/>
          <p:cNvSpPr/>
          <p:nvPr/>
        </p:nvSpPr>
        <p:spPr>
          <a:xfrm rot="5400000">
            <a:off x="8298302" y="6593020"/>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ijdelijke aanduiding voor inhoud 2"/>
          <p:cNvSpPr>
            <a:spLocks noGrp="1"/>
          </p:cNvSpPr>
          <p:nvPr>
            <p:ph idx="1"/>
          </p:nvPr>
        </p:nvSpPr>
        <p:spPr>
          <a:xfrm>
            <a:off x="2101629" y="1412246"/>
            <a:ext cx="8921971" cy="4370141"/>
          </a:xfrm>
        </p:spPr>
        <p:txBody>
          <a:bodyPr>
            <a:normAutofit/>
          </a:bodyPr>
          <a:lstStyle/>
          <a:p>
            <a:pPr>
              <a:buClr>
                <a:srgbClr val="EA8300"/>
              </a:buClr>
              <a:buFont typeface="Wingdings" panose="05000000000000000000" pitchFamily="2" charset="2"/>
              <a:buChar char="q"/>
            </a:pPr>
            <a:r>
              <a:rPr lang="nl-NL" sz="2000" dirty="0">
                <a:latin typeface="Arial"/>
              </a:rPr>
              <a:t>Smart Delta Resources </a:t>
            </a:r>
          </a:p>
          <a:p>
            <a:pPr marL="0" indent="0">
              <a:buClr>
                <a:srgbClr val="EA8300"/>
              </a:buClr>
              <a:buNone/>
            </a:pPr>
            <a:r>
              <a:rPr lang="nl-NL" sz="2000" b="1" dirty="0">
                <a:solidFill>
                  <a:srgbClr val="44697D"/>
                </a:solidFill>
                <a:latin typeface="Arial"/>
              </a:rPr>
              <a:t> </a:t>
            </a:r>
            <a:endParaRPr lang="nl-NL" sz="1800" b="1" dirty="0">
              <a:solidFill>
                <a:srgbClr val="44697D"/>
              </a:solidFill>
              <a:latin typeface="Arial"/>
            </a:endParaRPr>
          </a:p>
          <a:p>
            <a:pPr marL="0" indent="0">
              <a:buClr>
                <a:srgbClr val="EA8300"/>
              </a:buClr>
              <a:buNone/>
            </a:pPr>
            <a:endParaRPr lang="nl-NL" sz="1800" b="1" dirty="0">
              <a:solidFill>
                <a:srgbClr val="44697D"/>
              </a:solidFill>
              <a:latin typeface="Arial"/>
            </a:endParaRPr>
          </a:p>
        </p:txBody>
      </p:sp>
      <p:sp>
        <p:nvSpPr>
          <p:cNvPr id="3" name="Rectangle 1"/>
          <p:cNvSpPr>
            <a:spLocks noChangeArrowheads="1"/>
          </p:cNvSpPr>
          <p:nvPr/>
        </p:nvSpPr>
        <p:spPr bwMode="auto">
          <a:xfrm>
            <a:off x="2565902" y="2692349"/>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nl-NL" dirty="0">
                <a:latin typeface="Arial" panose="020B0604020202020204" pitchFamily="34" charset="0"/>
              </a:rPr>
              <a:t>  </a:t>
            </a:r>
          </a:p>
        </p:txBody>
      </p:sp>
      <p:sp>
        <p:nvSpPr>
          <p:cNvPr id="23" name="Tekstvak 22"/>
          <p:cNvSpPr txBox="1"/>
          <p:nvPr/>
        </p:nvSpPr>
        <p:spPr>
          <a:xfrm>
            <a:off x="8458200" y="6473416"/>
            <a:ext cx="2209800"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Poort naar </a:t>
            </a:r>
            <a:r>
              <a:rPr lang="nl-NL" sz="2000" dirty="0" err="1">
                <a:solidFill>
                  <a:schemeClr val="bg1"/>
                </a:solidFill>
                <a:latin typeface="Portago ITC" panose="02000506030000020004" pitchFamily="2" charset="0"/>
                <a:cs typeface="PortagoITC TT"/>
              </a:rPr>
              <a:t>Gent&amp;Parijs</a:t>
            </a:r>
            <a:endParaRPr lang="nl-NL" sz="2000" dirty="0">
              <a:solidFill>
                <a:schemeClr val="bg1"/>
              </a:solidFill>
              <a:latin typeface="Portago ITC" panose="02000506030000020004" pitchFamily="2" charset="0"/>
              <a:cs typeface="PortagoITC TT"/>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250" y="2787620"/>
            <a:ext cx="5613709" cy="3680424"/>
          </a:xfrm>
          <a:prstGeom prst="rect">
            <a:avLst/>
          </a:prstGeom>
        </p:spPr>
      </p:pic>
      <p:pic>
        <p:nvPicPr>
          <p:cNvPr id="35" name="Picture 4" descr="Afbeeldingsresultaat voor smart delta resour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875" y="2067751"/>
            <a:ext cx="6089671" cy="17116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fbeeldingsresultaat voor smart delta resour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669" y="955408"/>
            <a:ext cx="3034975" cy="210627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Afbeeldingsresultaat voor smart delta resourc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6916" y="3830397"/>
            <a:ext cx="3477991" cy="260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14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8640000" cy="1080000"/>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938202" y="333535"/>
            <a:ext cx="8060852" cy="646331"/>
          </a:xfrm>
          <a:prstGeom prst="rect">
            <a:avLst/>
          </a:prstGeom>
          <a:noFill/>
        </p:spPr>
        <p:txBody>
          <a:bodyPr wrap="square" rtlCol="0">
            <a:spAutoFit/>
          </a:bodyPr>
          <a:lstStyle/>
          <a:p>
            <a:r>
              <a:rPr lang="nl-NL" sz="3600" dirty="0">
                <a:solidFill>
                  <a:schemeClr val="bg1"/>
                </a:solidFill>
                <a:latin typeface="Downcome"/>
              </a:rPr>
              <a:t>Sociale infrastructuur</a:t>
            </a:r>
          </a:p>
        </p:txBody>
      </p:sp>
      <p:sp>
        <p:nvSpPr>
          <p:cNvPr id="10" name="Rechthoek 9"/>
          <p:cNvSpPr/>
          <p:nvPr/>
        </p:nvSpPr>
        <p:spPr>
          <a:xfrm>
            <a:off x="1524002" y="6483569"/>
            <a:ext cx="9144000" cy="374432"/>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2101630"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Logistiek</a:t>
            </a:r>
          </a:p>
        </p:txBody>
      </p:sp>
      <p:sp>
        <p:nvSpPr>
          <p:cNvPr id="13" name="Gelijkbenige driehoek 12"/>
          <p:cNvSpPr/>
          <p:nvPr/>
        </p:nvSpPr>
        <p:spPr>
          <a:xfrm rot="5400000">
            <a:off x="9876645" y="287355"/>
            <a:ext cx="1078710" cy="504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ekstvak 15"/>
          <p:cNvSpPr txBox="1"/>
          <p:nvPr/>
        </p:nvSpPr>
        <p:spPr>
          <a:xfrm>
            <a:off x="3514410" y="6473416"/>
            <a:ext cx="984471" cy="400110"/>
          </a:xfrm>
          <a:prstGeom prst="rect">
            <a:avLst/>
          </a:prstGeom>
          <a:noFill/>
        </p:spPr>
        <p:txBody>
          <a:bodyPr wrap="square" rtlCol="0">
            <a:spAutoFit/>
          </a:bodyPr>
          <a:lstStyle/>
          <a:p>
            <a:r>
              <a:rPr lang="nl-NL" sz="2000" dirty="0" err="1">
                <a:solidFill>
                  <a:schemeClr val="bg1"/>
                </a:solidFill>
                <a:latin typeface="Portago ITC" panose="02000506030000020004" pitchFamily="2" charset="0"/>
                <a:cs typeface="PortagoITC TT"/>
              </a:rPr>
              <a:t>Biobase</a:t>
            </a:r>
            <a:endParaRPr lang="nl-NL" sz="2000" dirty="0">
              <a:solidFill>
                <a:schemeClr val="bg1"/>
              </a:solidFill>
              <a:latin typeface="Portago ITC" panose="02000506030000020004" pitchFamily="2" charset="0"/>
              <a:cs typeface="PortagoITC TT"/>
            </a:endParaRPr>
          </a:p>
        </p:txBody>
      </p:sp>
      <p:sp>
        <p:nvSpPr>
          <p:cNvPr id="19" name="Tekstvak 18"/>
          <p:cNvSpPr txBox="1"/>
          <p:nvPr/>
        </p:nvSpPr>
        <p:spPr>
          <a:xfrm>
            <a:off x="4833565"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Industrie</a:t>
            </a:r>
          </a:p>
        </p:txBody>
      </p:sp>
      <p:sp>
        <p:nvSpPr>
          <p:cNvPr id="20" name="Gelijkbenige driehoek 19"/>
          <p:cNvSpPr/>
          <p:nvPr/>
        </p:nvSpPr>
        <p:spPr>
          <a:xfrm rot="5400000">
            <a:off x="6010821" y="6547330"/>
            <a:ext cx="374430" cy="252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p:cNvSpPr txBox="1"/>
          <p:nvPr/>
        </p:nvSpPr>
        <p:spPr>
          <a:xfrm>
            <a:off x="6290856" y="6473416"/>
            <a:ext cx="1783136"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Kennis &amp; Innovatie</a:t>
            </a:r>
          </a:p>
        </p:txBody>
      </p:sp>
      <p:sp>
        <p:nvSpPr>
          <p:cNvPr id="24" name="Gelijkbenige driehoek 23"/>
          <p:cNvSpPr/>
          <p:nvPr/>
        </p:nvSpPr>
        <p:spPr>
          <a:xfrm rot="5400000">
            <a:off x="1909203" y="6593016"/>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Gelijkbenige driehoek 28"/>
          <p:cNvSpPr/>
          <p:nvPr/>
        </p:nvSpPr>
        <p:spPr>
          <a:xfrm rot="5400000">
            <a:off x="3329111" y="6593017"/>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Gelijkbenige driehoek 29"/>
          <p:cNvSpPr/>
          <p:nvPr/>
        </p:nvSpPr>
        <p:spPr>
          <a:xfrm rot="5400000">
            <a:off x="4650790" y="6593018"/>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Gelijkbenige driehoek 30"/>
          <p:cNvSpPr/>
          <p:nvPr/>
        </p:nvSpPr>
        <p:spPr>
          <a:xfrm rot="5400000">
            <a:off x="6126039" y="6593019"/>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Gelijkbenige driehoek 31"/>
          <p:cNvSpPr/>
          <p:nvPr/>
        </p:nvSpPr>
        <p:spPr>
          <a:xfrm rot="5400000">
            <a:off x="8298302" y="6593020"/>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ijdelijke aanduiding voor inhoud 2"/>
          <p:cNvSpPr>
            <a:spLocks noGrp="1"/>
          </p:cNvSpPr>
          <p:nvPr>
            <p:ph idx="1"/>
          </p:nvPr>
        </p:nvSpPr>
        <p:spPr>
          <a:xfrm>
            <a:off x="2101629" y="1412246"/>
            <a:ext cx="8921971" cy="4370141"/>
          </a:xfrm>
        </p:spPr>
        <p:txBody>
          <a:bodyPr>
            <a:normAutofit/>
          </a:bodyPr>
          <a:lstStyle/>
          <a:p>
            <a:pPr>
              <a:buClr>
                <a:srgbClr val="EA8300"/>
              </a:buClr>
              <a:buFont typeface="Wingdings" panose="05000000000000000000" pitchFamily="2" charset="2"/>
              <a:buChar char="q"/>
            </a:pPr>
            <a:r>
              <a:rPr lang="nl-NL" sz="2000" dirty="0">
                <a:latin typeface="Arial"/>
              </a:rPr>
              <a:t>Arbeidsmarkt gespannen:</a:t>
            </a:r>
          </a:p>
          <a:p>
            <a:pPr marL="457200" lvl="1" indent="0">
              <a:buClr>
                <a:srgbClr val="EA8300"/>
              </a:buClr>
              <a:buNone/>
            </a:pPr>
            <a:r>
              <a:rPr lang="nl-NL" sz="1600" dirty="0">
                <a:latin typeface="Arial"/>
              </a:rPr>
              <a:t>Demografische ontwikkelingen,</a:t>
            </a:r>
          </a:p>
          <a:p>
            <a:pPr marL="457200" lvl="1" indent="0">
              <a:buClr>
                <a:srgbClr val="EA8300"/>
              </a:buClr>
              <a:buNone/>
            </a:pPr>
            <a:r>
              <a:rPr lang="nl-NL" sz="1600" dirty="0">
                <a:latin typeface="Arial"/>
              </a:rPr>
              <a:t>Groei vacatures,</a:t>
            </a:r>
          </a:p>
          <a:p>
            <a:pPr marL="457200" lvl="1" indent="0">
              <a:buClr>
                <a:srgbClr val="EA8300"/>
              </a:buClr>
              <a:buNone/>
            </a:pPr>
            <a:r>
              <a:rPr lang="nl-NL" sz="1600" dirty="0">
                <a:latin typeface="Arial"/>
              </a:rPr>
              <a:t>Grens belemmerd een vrije arbeidsmarkt</a:t>
            </a:r>
          </a:p>
          <a:p>
            <a:pPr marL="457200" lvl="1" indent="0">
              <a:buClr>
                <a:srgbClr val="EA8300"/>
              </a:buClr>
              <a:buNone/>
            </a:pPr>
            <a:r>
              <a:rPr lang="nl-NL" sz="1600" dirty="0">
                <a:latin typeface="Arial"/>
              </a:rPr>
              <a:t>Inzet arbeidsmigranten</a:t>
            </a:r>
          </a:p>
          <a:p>
            <a:pPr marL="457200" lvl="1" indent="0">
              <a:buClr>
                <a:srgbClr val="EA8300"/>
              </a:buClr>
              <a:buNone/>
            </a:pPr>
            <a:endParaRPr lang="nl-NL" sz="1600" dirty="0">
              <a:latin typeface="Arial"/>
            </a:endParaRPr>
          </a:p>
          <a:p>
            <a:pPr marL="0" indent="0">
              <a:buClr>
                <a:srgbClr val="EA8300"/>
              </a:buClr>
              <a:buNone/>
            </a:pPr>
            <a:r>
              <a:rPr lang="nl-NL" sz="2000" b="1" dirty="0">
                <a:solidFill>
                  <a:srgbClr val="44697D"/>
                </a:solidFill>
                <a:latin typeface="Arial"/>
              </a:rPr>
              <a:t> </a:t>
            </a:r>
            <a:endParaRPr lang="nl-NL" sz="1800" b="1" dirty="0">
              <a:solidFill>
                <a:srgbClr val="44697D"/>
              </a:solidFill>
              <a:latin typeface="Arial"/>
            </a:endParaRPr>
          </a:p>
          <a:p>
            <a:pPr marL="0" indent="0">
              <a:buClr>
                <a:srgbClr val="EA8300"/>
              </a:buClr>
              <a:buNone/>
            </a:pPr>
            <a:endParaRPr lang="nl-NL" sz="1800" b="1" dirty="0">
              <a:solidFill>
                <a:srgbClr val="44697D"/>
              </a:solidFill>
              <a:latin typeface="Arial"/>
            </a:endParaRPr>
          </a:p>
        </p:txBody>
      </p:sp>
      <p:sp>
        <p:nvSpPr>
          <p:cNvPr id="3" name="Rectangle 1"/>
          <p:cNvSpPr>
            <a:spLocks noChangeArrowheads="1"/>
          </p:cNvSpPr>
          <p:nvPr/>
        </p:nvSpPr>
        <p:spPr bwMode="auto">
          <a:xfrm>
            <a:off x="2565902" y="2692349"/>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nl-NL" dirty="0">
                <a:latin typeface="Arial" panose="020B0604020202020204" pitchFamily="34" charset="0"/>
              </a:rPr>
              <a:t>  </a:t>
            </a:r>
          </a:p>
        </p:txBody>
      </p:sp>
      <p:sp>
        <p:nvSpPr>
          <p:cNvPr id="23" name="Tekstvak 22"/>
          <p:cNvSpPr txBox="1"/>
          <p:nvPr/>
        </p:nvSpPr>
        <p:spPr>
          <a:xfrm>
            <a:off x="8458200" y="6473416"/>
            <a:ext cx="2209800"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Poort naar </a:t>
            </a:r>
            <a:r>
              <a:rPr lang="nl-NL" sz="2000" dirty="0" err="1">
                <a:solidFill>
                  <a:schemeClr val="bg1"/>
                </a:solidFill>
                <a:latin typeface="Portago ITC" panose="02000506030000020004" pitchFamily="2" charset="0"/>
                <a:cs typeface="PortagoITC TT"/>
              </a:rPr>
              <a:t>Gent&amp;Parijs</a:t>
            </a:r>
            <a:endParaRPr lang="nl-NL" sz="2000" dirty="0">
              <a:solidFill>
                <a:schemeClr val="bg1"/>
              </a:solidFill>
              <a:latin typeface="Portago ITC" panose="02000506030000020004" pitchFamily="2" charset="0"/>
              <a:cs typeface="PortagoITC TT"/>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7936">
            <a:off x="6358347" y="1351249"/>
            <a:ext cx="4974408" cy="3606973"/>
          </a:xfrm>
          <a:prstGeom prst="rect">
            <a:avLst/>
          </a:prstGeom>
        </p:spPr>
      </p:pic>
      <p:pic>
        <p:nvPicPr>
          <p:cNvPr id="7" name="Afbeelding 6"/>
          <p:cNvPicPr>
            <a:picLocks noChangeAspect="1"/>
          </p:cNvPicPr>
          <p:nvPr/>
        </p:nvPicPr>
        <p:blipFill>
          <a:blip r:embed="rId4"/>
          <a:stretch>
            <a:fillRect/>
          </a:stretch>
        </p:blipFill>
        <p:spPr>
          <a:xfrm>
            <a:off x="1959747" y="3150585"/>
            <a:ext cx="4184290" cy="3192059"/>
          </a:xfrm>
          <a:prstGeom prst="rect">
            <a:avLst/>
          </a:prstGeom>
        </p:spPr>
      </p:pic>
    </p:spTree>
    <p:extLst>
      <p:ext uri="{BB962C8B-B14F-4D97-AF65-F5344CB8AC3E}">
        <p14:creationId xmlns:p14="http://schemas.microsoft.com/office/powerpoint/2010/main" val="86532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ource"/>
          <p:cNvSpPr>
            <a:spLocks noChangeArrowheads="1"/>
          </p:cNvSpPr>
          <p:nvPr/>
        </p:nvSpPr>
        <p:spPr bwMode="gray">
          <a:xfrm>
            <a:off x="1646238" y="6637339"/>
            <a:ext cx="7002462"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25214" algn="l"/>
              </a:tabLst>
              <a:defRPr/>
            </a:pPr>
            <a:r>
              <a:rPr lang="en-US" sz="816" dirty="0" err="1">
                <a:solidFill>
                  <a:srgbClr val="808080"/>
                </a:solidFill>
                <a:latin typeface="Calibri"/>
              </a:rPr>
              <a:t>BRON</a:t>
            </a:r>
            <a:r>
              <a:rPr lang="en-US" sz="816" dirty="0">
                <a:solidFill>
                  <a:srgbClr val="808080"/>
                </a:solidFill>
                <a:latin typeface="Calibri"/>
              </a:rPr>
              <a:t>: Google Maps; team </a:t>
            </a:r>
            <a:r>
              <a:rPr lang="en-US" sz="816" dirty="0" err="1">
                <a:solidFill>
                  <a:srgbClr val="808080"/>
                </a:solidFill>
                <a:latin typeface="Calibri"/>
              </a:rPr>
              <a:t>analyse</a:t>
            </a:r>
            <a:r>
              <a:rPr lang="en-US" sz="816" dirty="0">
                <a:solidFill>
                  <a:srgbClr val="808080"/>
                </a:solidFill>
                <a:latin typeface="Calibri"/>
              </a:rPr>
              <a:t> </a:t>
            </a:r>
            <a:endParaRPr lang="x-none" sz="816" dirty="0">
              <a:solidFill>
                <a:srgbClr val="808080"/>
              </a:solidFill>
              <a:latin typeface="Calibri"/>
            </a:endParaRPr>
          </a:p>
        </p:txBody>
      </p:sp>
      <p:sp>
        <p:nvSpPr>
          <p:cNvPr id="32" name="Marvin Title Tracker Circle"/>
          <p:cNvSpPr/>
          <p:nvPr/>
        </p:nvSpPr>
        <p:spPr>
          <a:xfrm>
            <a:off x="1633538" y="222250"/>
            <a:ext cx="336550" cy="336550"/>
          </a:xfrm>
          <a:prstGeom prst="ellipse">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1"/>
          <a:lstStyle/>
          <a:p>
            <a:pPr algn="ctr" defTabSz="932962">
              <a:defRPr/>
            </a:pPr>
            <a:r>
              <a:rPr lang="en-US" sz="2041" b="1">
                <a:solidFill>
                  <a:srgbClr val="000000"/>
                </a:solidFill>
              </a:rPr>
              <a:t>A</a:t>
            </a:r>
          </a:p>
        </p:txBody>
      </p:sp>
      <p:sp>
        <p:nvSpPr>
          <p:cNvPr id="27" name="TextBox 26"/>
          <p:cNvSpPr txBox="1"/>
          <p:nvPr>
            <p:custDataLst>
              <p:tags r:id="rId1"/>
            </p:custDataLst>
          </p:nvPr>
        </p:nvSpPr>
        <p:spPr>
          <a:xfrm rot="6456837">
            <a:off x="5141119" y="3064669"/>
            <a:ext cx="3676650" cy="2017712"/>
          </a:xfrm>
          <a:custGeom>
            <a:avLst/>
            <a:gdLst>
              <a:gd name="connsiteX0" fmla="*/ 48879 w 4109947"/>
              <a:gd name="connsiteY0" fmla="*/ 2015158 h 2262933"/>
              <a:gd name="connsiteX1" fmla="*/ 45827 w 4109947"/>
              <a:gd name="connsiteY1" fmla="*/ 1617040 h 2262933"/>
              <a:gd name="connsiteX2" fmla="*/ 55281 w 4109947"/>
              <a:gd name="connsiteY2" fmla="*/ 1602456 h 2262933"/>
              <a:gd name="connsiteX3" fmla="*/ 54962 w 4109947"/>
              <a:gd name="connsiteY3" fmla="*/ 1588730 h 2262933"/>
              <a:gd name="connsiteX4" fmla="*/ 71906 w 4109947"/>
              <a:gd name="connsiteY4" fmla="*/ 1492243 h 2262933"/>
              <a:gd name="connsiteX5" fmla="*/ 693882 w 4109947"/>
              <a:gd name="connsiteY5" fmla="*/ 618041 h 2262933"/>
              <a:gd name="connsiteX6" fmla="*/ 2784124 w 4109947"/>
              <a:gd name="connsiteY6" fmla="*/ 17 h 2262933"/>
              <a:gd name="connsiteX7" fmla="*/ 4109947 w 4109947"/>
              <a:gd name="connsiteY7" fmla="*/ 604933 h 2262933"/>
              <a:gd name="connsiteX8" fmla="*/ 1669641 w 4109947"/>
              <a:gd name="connsiteY8" fmla="*/ 1022048 h 2262933"/>
              <a:gd name="connsiteX9" fmla="*/ 897331 w 4109947"/>
              <a:gd name="connsiteY9" fmla="*/ 1597441 h 2262933"/>
              <a:gd name="connsiteX10" fmla="*/ 777093 w 4109947"/>
              <a:gd name="connsiteY10" fmla="*/ 1724756 h 2262933"/>
              <a:gd name="connsiteX11" fmla="*/ 805901 w 4109947"/>
              <a:gd name="connsiteY11" fmla="*/ 1825361 h 2262933"/>
              <a:gd name="connsiteX12" fmla="*/ 596324 w 4109947"/>
              <a:gd name="connsiteY12" fmla="*/ 2224193 h 2262933"/>
              <a:gd name="connsiteX13" fmla="*/ 48879 w 4109947"/>
              <a:gd name="connsiteY13" fmla="*/ 2015158 h 226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09947" h="2262933">
                <a:moveTo>
                  <a:pt x="48879" y="2015158"/>
                </a:moveTo>
                <a:cubicBezTo>
                  <a:pt x="-17546" y="1881915"/>
                  <a:pt x="-14024" y="1733487"/>
                  <a:pt x="45827" y="1617040"/>
                </a:cubicBezTo>
                <a:lnTo>
                  <a:pt x="55281" y="1602456"/>
                </a:lnTo>
                <a:lnTo>
                  <a:pt x="54962" y="1588730"/>
                </a:lnTo>
                <a:cubicBezTo>
                  <a:pt x="57311" y="1555125"/>
                  <a:pt x="62882" y="1522572"/>
                  <a:pt x="71906" y="1492243"/>
                </a:cubicBezTo>
                <a:cubicBezTo>
                  <a:pt x="144100" y="1249610"/>
                  <a:pt x="241845" y="866744"/>
                  <a:pt x="693882" y="618041"/>
                </a:cubicBezTo>
                <a:cubicBezTo>
                  <a:pt x="1145918" y="369337"/>
                  <a:pt x="2214780" y="2202"/>
                  <a:pt x="2784124" y="17"/>
                </a:cubicBezTo>
                <a:cubicBezTo>
                  <a:pt x="3353468" y="-2168"/>
                  <a:pt x="4109947" y="212334"/>
                  <a:pt x="4109947" y="604933"/>
                </a:cubicBezTo>
                <a:cubicBezTo>
                  <a:pt x="4109947" y="997533"/>
                  <a:pt x="2287950" y="781684"/>
                  <a:pt x="1669641" y="1022048"/>
                </a:cubicBezTo>
                <a:cubicBezTo>
                  <a:pt x="1360486" y="1142230"/>
                  <a:pt x="1105986" y="1380313"/>
                  <a:pt x="897331" y="1597441"/>
                </a:cubicBezTo>
                <a:lnTo>
                  <a:pt x="777093" y="1724756"/>
                </a:lnTo>
                <a:lnTo>
                  <a:pt x="805901" y="1825361"/>
                </a:lnTo>
                <a:cubicBezTo>
                  <a:pt x="821076" y="1990774"/>
                  <a:pt x="743373" y="2150886"/>
                  <a:pt x="596324" y="2224193"/>
                </a:cubicBezTo>
                <a:cubicBezTo>
                  <a:pt x="400259" y="2321936"/>
                  <a:pt x="155160" y="2228348"/>
                  <a:pt x="48879" y="2015158"/>
                </a:cubicBezTo>
                <a:close/>
              </a:path>
            </a:pathLst>
          </a:custGeom>
          <a:solidFill>
            <a:schemeClr val="bg1">
              <a:alpha val="50000"/>
            </a:schemeClr>
          </a:solidFill>
          <a:ln>
            <a:noFill/>
          </a:ln>
        </p:spPr>
        <p:txBody>
          <a:bodyPr lIns="77748" tIns="77748" rIns="77748" bIns="77748"/>
          <a:lstStyle>
            <a:defPPr>
              <a:defRPr lang="en-US"/>
            </a:defPPr>
            <a:lvl1pPr marL="0" lvl="0" indent="0" defTabSz="895350" eaLnBrk="1" latinLnBrk="0" hangingPunct="1">
              <a:buClr>
                <a:schemeClr val="tx2"/>
              </a:buClr>
              <a:buSzPct val="100000"/>
              <a:defRPr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3526">
              <a:buClr>
                <a:srgbClr val="000000"/>
              </a:buClr>
              <a:defRPr/>
            </a:pPr>
            <a:endParaRPr lang="nl-NL" sz="1632" dirty="0">
              <a:solidFill>
                <a:srgbClr val="000000"/>
              </a:solidFill>
            </a:endParaRPr>
          </a:p>
        </p:txBody>
      </p:sp>
      <p:sp>
        <p:nvSpPr>
          <p:cNvPr id="28" name="Rectangle 86"/>
          <p:cNvSpPr txBox="1">
            <a:spLocks/>
          </p:cNvSpPr>
          <p:nvPr>
            <p:custDataLst>
              <p:tags r:id="rId2"/>
            </p:custDataLst>
          </p:nvPr>
        </p:nvSpPr>
        <p:spPr>
          <a:xfrm>
            <a:off x="1970089" y="982663"/>
            <a:ext cx="3597275" cy="5510212"/>
          </a:xfrm>
          <a:prstGeom prst="rect">
            <a:avLst/>
          </a:prstGeom>
          <a:solidFill>
            <a:schemeClr val="accent6">
              <a:lumMod val="40000"/>
              <a:lumOff val="60000"/>
            </a:schemeClr>
          </a:solidFill>
          <a:ln>
            <a:noFill/>
          </a:ln>
        </p:spPr>
        <p:txBody>
          <a:bodyPr lIns="77748" tIns="77748" rIns="77748" bIns="77748"/>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defTabSz="913526">
              <a:buClr>
                <a:srgbClr val="000000"/>
              </a:buClr>
              <a:defRPr/>
            </a:pPr>
            <a:endParaRPr lang="nl-NL" sz="1632" dirty="0">
              <a:solidFill>
                <a:srgbClr val="000000"/>
              </a:solidFill>
            </a:endParaRPr>
          </a:p>
        </p:txBody>
      </p:sp>
      <p:sp>
        <p:nvSpPr>
          <p:cNvPr id="31" name="Rectangle 86"/>
          <p:cNvSpPr txBox="1">
            <a:spLocks/>
          </p:cNvSpPr>
          <p:nvPr>
            <p:custDataLst>
              <p:tags r:id="rId3"/>
            </p:custDataLst>
          </p:nvPr>
        </p:nvSpPr>
        <p:spPr>
          <a:xfrm>
            <a:off x="5986463" y="982663"/>
            <a:ext cx="3598862" cy="5510212"/>
          </a:xfrm>
          <a:prstGeom prst="rect">
            <a:avLst/>
          </a:prstGeom>
          <a:solidFill>
            <a:schemeClr val="accent6">
              <a:lumMod val="40000"/>
              <a:lumOff val="60000"/>
            </a:schemeClr>
          </a:solidFill>
          <a:ln>
            <a:noFill/>
          </a:ln>
        </p:spPr>
        <p:txBody>
          <a:bodyPr lIns="77748" tIns="77748" rIns="77748" bIns="77748"/>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defTabSz="913526">
              <a:buClr>
                <a:srgbClr val="000000"/>
              </a:buClr>
              <a:defRPr/>
            </a:pPr>
            <a:endParaRPr lang="nl-NL" sz="1632" dirty="0">
              <a:solidFill>
                <a:srgbClr val="000000"/>
              </a:solidFill>
            </a:endParaRPr>
          </a:p>
        </p:txBody>
      </p:sp>
      <p:pic>
        <p:nvPicPr>
          <p:cNvPr id="20488" name="Picture 33"/>
          <p:cNvPicPr>
            <a:picLocks/>
          </p:cNvPicPr>
          <p:nvPr/>
        </p:nvPicPr>
        <p:blipFill>
          <a:blip r:embed="rId17">
            <a:extLst>
              <a:ext uri="{28A0092B-C50C-407E-A947-70E740481C1C}">
                <a14:useLocalDpi xmlns:a14="http://schemas.microsoft.com/office/drawing/2010/main" val="0"/>
              </a:ext>
            </a:extLst>
          </a:blip>
          <a:srcRect/>
          <a:stretch>
            <a:fillRect/>
          </a:stretch>
        </p:blipFill>
        <p:spPr bwMode="auto">
          <a:xfrm>
            <a:off x="2020889" y="1524001"/>
            <a:ext cx="3476625"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10"/>
          <p:cNvSpPr txBox="1"/>
          <p:nvPr>
            <p:custDataLst>
              <p:tags r:id="rId4"/>
            </p:custDataLst>
          </p:nvPr>
        </p:nvSpPr>
        <p:spPr>
          <a:xfrm rot="1157877">
            <a:off x="3419476" y="2193926"/>
            <a:ext cx="1281113" cy="409575"/>
          </a:xfrm>
          <a:custGeom>
            <a:avLst/>
            <a:gdLst>
              <a:gd name="connsiteX0" fmla="*/ 0 w 1531544"/>
              <a:gd name="connsiteY0" fmla="*/ 308766 h 617532"/>
              <a:gd name="connsiteX1" fmla="*/ 765772 w 1531544"/>
              <a:gd name="connsiteY1" fmla="*/ 0 h 617532"/>
              <a:gd name="connsiteX2" fmla="*/ 1531544 w 1531544"/>
              <a:gd name="connsiteY2" fmla="*/ 308766 h 617532"/>
              <a:gd name="connsiteX3" fmla="*/ 765772 w 1531544"/>
              <a:gd name="connsiteY3" fmla="*/ 617532 h 617532"/>
              <a:gd name="connsiteX4" fmla="*/ 0 w 1531544"/>
              <a:gd name="connsiteY4" fmla="*/ 308766 h 617532"/>
              <a:gd name="connsiteX0" fmla="*/ 6654 w 1538198"/>
              <a:gd name="connsiteY0" fmla="*/ 308766 h 638793"/>
              <a:gd name="connsiteX1" fmla="*/ 772426 w 1538198"/>
              <a:gd name="connsiteY1" fmla="*/ 0 h 638793"/>
              <a:gd name="connsiteX2" fmla="*/ 1538198 w 1538198"/>
              <a:gd name="connsiteY2" fmla="*/ 308766 h 638793"/>
              <a:gd name="connsiteX3" fmla="*/ 772426 w 1538198"/>
              <a:gd name="connsiteY3" fmla="*/ 617532 h 638793"/>
              <a:gd name="connsiteX4" fmla="*/ 420505 w 1538198"/>
              <a:gd name="connsiteY4" fmla="*/ 578393 h 638793"/>
              <a:gd name="connsiteX5" fmla="*/ 6654 w 1538198"/>
              <a:gd name="connsiteY5" fmla="*/ 308766 h 638793"/>
              <a:gd name="connsiteX0" fmla="*/ 22374 w 1553918"/>
              <a:gd name="connsiteY0" fmla="*/ 308766 h 628893"/>
              <a:gd name="connsiteX1" fmla="*/ 788146 w 1553918"/>
              <a:gd name="connsiteY1" fmla="*/ 0 h 628893"/>
              <a:gd name="connsiteX2" fmla="*/ 1553918 w 1553918"/>
              <a:gd name="connsiteY2" fmla="*/ 308766 h 628893"/>
              <a:gd name="connsiteX3" fmla="*/ 788146 w 1553918"/>
              <a:gd name="connsiteY3" fmla="*/ 617532 h 628893"/>
              <a:gd name="connsiteX4" fmla="*/ 256218 w 1553918"/>
              <a:gd name="connsiteY4" fmla="*/ 538049 h 628893"/>
              <a:gd name="connsiteX5" fmla="*/ 22374 w 1553918"/>
              <a:gd name="connsiteY5" fmla="*/ 308766 h 628893"/>
              <a:gd name="connsiteX0" fmla="*/ 22374 w 1553918"/>
              <a:gd name="connsiteY0" fmla="*/ 308766 h 559278"/>
              <a:gd name="connsiteX1" fmla="*/ 788146 w 1553918"/>
              <a:gd name="connsiteY1" fmla="*/ 0 h 559278"/>
              <a:gd name="connsiteX2" fmla="*/ 1553918 w 1553918"/>
              <a:gd name="connsiteY2" fmla="*/ 308766 h 559278"/>
              <a:gd name="connsiteX3" fmla="*/ 876042 w 1553918"/>
              <a:gd name="connsiteY3" fmla="*/ 497805 h 559278"/>
              <a:gd name="connsiteX4" fmla="*/ 256218 w 1553918"/>
              <a:gd name="connsiteY4" fmla="*/ 538049 h 559278"/>
              <a:gd name="connsiteX5" fmla="*/ 22374 w 1553918"/>
              <a:gd name="connsiteY5" fmla="*/ 308766 h 559278"/>
              <a:gd name="connsiteX0" fmla="*/ 22374 w 1553918"/>
              <a:gd name="connsiteY0" fmla="*/ 308766 h 560062"/>
              <a:gd name="connsiteX1" fmla="*/ 788146 w 1553918"/>
              <a:gd name="connsiteY1" fmla="*/ 0 h 560062"/>
              <a:gd name="connsiteX2" fmla="*/ 1553918 w 1553918"/>
              <a:gd name="connsiteY2" fmla="*/ 308766 h 560062"/>
              <a:gd name="connsiteX3" fmla="*/ 876042 w 1553918"/>
              <a:gd name="connsiteY3" fmla="*/ 497805 h 560062"/>
              <a:gd name="connsiteX4" fmla="*/ 513960 w 1553918"/>
              <a:gd name="connsiteY4" fmla="*/ 546367 h 560062"/>
              <a:gd name="connsiteX5" fmla="*/ 256218 w 1553918"/>
              <a:gd name="connsiteY5" fmla="*/ 538049 h 560062"/>
              <a:gd name="connsiteX6" fmla="*/ 22374 w 1553918"/>
              <a:gd name="connsiteY6" fmla="*/ 308766 h 560062"/>
              <a:gd name="connsiteX0" fmla="*/ 22374 w 1553918"/>
              <a:gd name="connsiteY0" fmla="*/ 308766 h 544528"/>
              <a:gd name="connsiteX1" fmla="*/ 788146 w 1553918"/>
              <a:gd name="connsiteY1" fmla="*/ 0 h 544528"/>
              <a:gd name="connsiteX2" fmla="*/ 1553918 w 1553918"/>
              <a:gd name="connsiteY2" fmla="*/ 308766 h 544528"/>
              <a:gd name="connsiteX3" fmla="*/ 876042 w 1553918"/>
              <a:gd name="connsiteY3" fmla="*/ 497805 h 544528"/>
              <a:gd name="connsiteX4" fmla="*/ 521331 w 1553918"/>
              <a:gd name="connsiteY4" fmla="*/ 416371 h 544528"/>
              <a:gd name="connsiteX5" fmla="*/ 256218 w 1553918"/>
              <a:gd name="connsiteY5" fmla="*/ 538049 h 544528"/>
              <a:gd name="connsiteX6" fmla="*/ 22374 w 1553918"/>
              <a:gd name="connsiteY6" fmla="*/ 308766 h 544528"/>
              <a:gd name="connsiteX0" fmla="*/ 23552 w 1555096"/>
              <a:gd name="connsiteY0" fmla="*/ 308766 h 528786"/>
              <a:gd name="connsiteX1" fmla="*/ 789324 w 1555096"/>
              <a:gd name="connsiteY1" fmla="*/ 0 h 528786"/>
              <a:gd name="connsiteX2" fmla="*/ 1555096 w 1555096"/>
              <a:gd name="connsiteY2" fmla="*/ 308766 h 528786"/>
              <a:gd name="connsiteX3" fmla="*/ 877220 w 1555096"/>
              <a:gd name="connsiteY3" fmla="*/ 497805 h 528786"/>
              <a:gd name="connsiteX4" fmla="*/ 522509 w 1555096"/>
              <a:gd name="connsiteY4" fmla="*/ 416371 h 528786"/>
              <a:gd name="connsiteX5" fmla="*/ 249255 w 1555096"/>
              <a:gd name="connsiteY5" fmla="*/ 521666 h 528786"/>
              <a:gd name="connsiteX6" fmla="*/ 23552 w 1555096"/>
              <a:gd name="connsiteY6" fmla="*/ 308766 h 528786"/>
              <a:gd name="connsiteX0" fmla="*/ 38634 w 1461076"/>
              <a:gd name="connsiteY0" fmla="*/ 216439 h 529954"/>
              <a:gd name="connsiteX1" fmla="*/ 695304 w 1461076"/>
              <a:gd name="connsiteY1" fmla="*/ 1168 h 529954"/>
              <a:gd name="connsiteX2" fmla="*/ 1461076 w 1461076"/>
              <a:gd name="connsiteY2" fmla="*/ 309934 h 529954"/>
              <a:gd name="connsiteX3" fmla="*/ 783200 w 1461076"/>
              <a:gd name="connsiteY3" fmla="*/ 498973 h 529954"/>
              <a:gd name="connsiteX4" fmla="*/ 428489 w 1461076"/>
              <a:gd name="connsiteY4" fmla="*/ 417539 h 529954"/>
              <a:gd name="connsiteX5" fmla="*/ 155235 w 1461076"/>
              <a:gd name="connsiteY5" fmla="*/ 522834 h 529954"/>
              <a:gd name="connsiteX6" fmla="*/ 38634 w 1461076"/>
              <a:gd name="connsiteY6" fmla="*/ 216439 h 529954"/>
              <a:gd name="connsiteX0" fmla="*/ 38894 w 1461336"/>
              <a:gd name="connsiteY0" fmla="*/ 40195 h 353710"/>
              <a:gd name="connsiteX1" fmla="*/ 699124 w 1461336"/>
              <a:gd name="connsiteY1" fmla="*/ 13597 h 353710"/>
              <a:gd name="connsiteX2" fmla="*/ 1461336 w 1461336"/>
              <a:gd name="connsiteY2" fmla="*/ 133690 h 353710"/>
              <a:gd name="connsiteX3" fmla="*/ 783460 w 1461336"/>
              <a:gd name="connsiteY3" fmla="*/ 322729 h 353710"/>
              <a:gd name="connsiteX4" fmla="*/ 428749 w 1461336"/>
              <a:gd name="connsiteY4" fmla="*/ 241295 h 353710"/>
              <a:gd name="connsiteX5" fmla="*/ 155495 w 1461336"/>
              <a:gd name="connsiteY5" fmla="*/ 346590 h 353710"/>
              <a:gd name="connsiteX6" fmla="*/ 38894 w 1461336"/>
              <a:gd name="connsiteY6" fmla="*/ 40195 h 353710"/>
              <a:gd name="connsiteX0" fmla="*/ 38894 w 1464818"/>
              <a:gd name="connsiteY0" fmla="*/ 40195 h 353710"/>
              <a:gd name="connsiteX1" fmla="*/ 699124 w 1464818"/>
              <a:gd name="connsiteY1" fmla="*/ 13597 h 353710"/>
              <a:gd name="connsiteX2" fmla="*/ 1033184 w 1464818"/>
              <a:gd name="connsiteY2" fmla="*/ 17629 h 353710"/>
              <a:gd name="connsiteX3" fmla="*/ 1461336 w 1464818"/>
              <a:gd name="connsiteY3" fmla="*/ 133690 h 353710"/>
              <a:gd name="connsiteX4" fmla="*/ 783460 w 1464818"/>
              <a:gd name="connsiteY4" fmla="*/ 322729 h 353710"/>
              <a:gd name="connsiteX5" fmla="*/ 428749 w 1464818"/>
              <a:gd name="connsiteY5" fmla="*/ 241295 h 353710"/>
              <a:gd name="connsiteX6" fmla="*/ 155495 w 1464818"/>
              <a:gd name="connsiteY6" fmla="*/ 346590 h 353710"/>
              <a:gd name="connsiteX7" fmla="*/ 38894 w 1464818"/>
              <a:gd name="connsiteY7" fmla="*/ 40195 h 353710"/>
              <a:gd name="connsiteX0" fmla="*/ 38894 w 1461750"/>
              <a:gd name="connsiteY0" fmla="*/ 40195 h 353710"/>
              <a:gd name="connsiteX1" fmla="*/ 699124 w 1461750"/>
              <a:gd name="connsiteY1" fmla="*/ 13597 h 353710"/>
              <a:gd name="connsiteX2" fmla="*/ 1033184 w 1461750"/>
              <a:gd name="connsiteY2" fmla="*/ 17629 h 353710"/>
              <a:gd name="connsiteX3" fmla="*/ 1461336 w 1461750"/>
              <a:gd name="connsiteY3" fmla="*/ 133690 h 353710"/>
              <a:gd name="connsiteX4" fmla="*/ 1105603 w 1461750"/>
              <a:gd name="connsiteY4" fmla="*/ 251910 h 353710"/>
              <a:gd name="connsiteX5" fmla="*/ 783460 w 1461750"/>
              <a:gd name="connsiteY5" fmla="*/ 322729 h 353710"/>
              <a:gd name="connsiteX6" fmla="*/ 428749 w 1461750"/>
              <a:gd name="connsiteY6" fmla="*/ 241295 h 353710"/>
              <a:gd name="connsiteX7" fmla="*/ 155495 w 1461750"/>
              <a:gd name="connsiteY7" fmla="*/ 346590 h 353710"/>
              <a:gd name="connsiteX8" fmla="*/ 38894 w 1461750"/>
              <a:gd name="connsiteY8" fmla="*/ 40195 h 353710"/>
              <a:gd name="connsiteX0" fmla="*/ 38894 w 1461634"/>
              <a:gd name="connsiteY0" fmla="*/ 40195 h 353710"/>
              <a:gd name="connsiteX1" fmla="*/ 699124 w 1461634"/>
              <a:gd name="connsiteY1" fmla="*/ 13597 h 353710"/>
              <a:gd name="connsiteX2" fmla="*/ 1033184 w 1461634"/>
              <a:gd name="connsiteY2" fmla="*/ 17629 h 353710"/>
              <a:gd name="connsiteX3" fmla="*/ 1461336 w 1461634"/>
              <a:gd name="connsiteY3" fmla="*/ 133690 h 353710"/>
              <a:gd name="connsiteX4" fmla="*/ 1003656 w 1461634"/>
              <a:gd name="connsiteY4" fmla="*/ 201061 h 353710"/>
              <a:gd name="connsiteX5" fmla="*/ 783460 w 1461634"/>
              <a:gd name="connsiteY5" fmla="*/ 322729 h 353710"/>
              <a:gd name="connsiteX6" fmla="*/ 428749 w 1461634"/>
              <a:gd name="connsiteY6" fmla="*/ 241295 h 353710"/>
              <a:gd name="connsiteX7" fmla="*/ 155495 w 1461634"/>
              <a:gd name="connsiteY7" fmla="*/ 346590 h 353710"/>
              <a:gd name="connsiteX8" fmla="*/ 38894 w 1461634"/>
              <a:gd name="connsiteY8" fmla="*/ 40195 h 353710"/>
              <a:gd name="connsiteX0" fmla="*/ 38894 w 1134972"/>
              <a:gd name="connsiteY0" fmla="*/ 40195 h 353710"/>
              <a:gd name="connsiteX1" fmla="*/ 699124 w 1134972"/>
              <a:gd name="connsiteY1" fmla="*/ 13597 h 353710"/>
              <a:gd name="connsiteX2" fmla="*/ 1033184 w 1134972"/>
              <a:gd name="connsiteY2" fmla="*/ 17629 h 353710"/>
              <a:gd name="connsiteX3" fmla="*/ 1132372 w 1134972"/>
              <a:gd name="connsiteY3" fmla="*/ 18090 h 353710"/>
              <a:gd name="connsiteX4" fmla="*/ 1003656 w 1134972"/>
              <a:gd name="connsiteY4" fmla="*/ 201061 h 353710"/>
              <a:gd name="connsiteX5" fmla="*/ 783460 w 1134972"/>
              <a:gd name="connsiteY5" fmla="*/ 322729 h 353710"/>
              <a:gd name="connsiteX6" fmla="*/ 428749 w 1134972"/>
              <a:gd name="connsiteY6" fmla="*/ 241295 h 353710"/>
              <a:gd name="connsiteX7" fmla="*/ 155495 w 1134972"/>
              <a:gd name="connsiteY7" fmla="*/ 346590 h 353710"/>
              <a:gd name="connsiteX8" fmla="*/ 38894 w 1134972"/>
              <a:gd name="connsiteY8" fmla="*/ 40195 h 353710"/>
              <a:gd name="connsiteX0" fmla="*/ 38894 w 1134972"/>
              <a:gd name="connsiteY0" fmla="*/ 50456 h 363971"/>
              <a:gd name="connsiteX1" fmla="*/ 699124 w 1134972"/>
              <a:gd name="connsiteY1" fmla="*/ 23858 h 363971"/>
              <a:gd name="connsiteX2" fmla="*/ 956084 w 1134972"/>
              <a:gd name="connsiteY2" fmla="*/ 6806 h 363971"/>
              <a:gd name="connsiteX3" fmla="*/ 1132372 w 1134972"/>
              <a:gd name="connsiteY3" fmla="*/ 28351 h 363971"/>
              <a:gd name="connsiteX4" fmla="*/ 1003656 w 1134972"/>
              <a:gd name="connsiteY4" fmla="*/ 211322 h 363971"/>
              <a:gd name="connsiteX5" fmla="*/ 783460 w 1134972"/>
              <a:gd name="connsiteY5" fmla="*/ 332990 h 363971"/>
              <a:gd name="connsiteX6" fmla="*/ 428749 w 1134972"/>
              <a:gd name="connsiteY6" fmla="*/ 251556 h 363971"/>
              <a:gd name="connsiteX7" fmla="*/ 155495 w 1134972"/>
              <a:gd name="connsiteY7" fmla="*/ 356851 h 363971"/>
              <a:gd name="connsiteX8" fmla="*/ 38894 w 1134972"/>
              <a:gd name="connsiteY8" fmla="*/ 50456 h 363971"/>
              <a:gd name="connsiteX0" fmla="*/ 39350 w 1135428"/>
              <a:gd name="connsiteY0" fmla="*/ 47649 h 361164"/>
              <a:gd name="connsiteX1" fmla="*/ 705795 w 1135428"/>
              <a:gd name="connsiteY1" fmla="*/ 52531 h 361164"/>
              <a:gd name="connsiteX2" fmla="*/ 956540 w 1135428"/>
              <a:gd name="connsiteY2" fmla="*/ 3999 h 361164"/>
              <a:gd name="connsiteX3" fmla="*/ 1132828 w 1135428"/>
              <a:gd name="connsiteY3" fmla="*/ 25544 h 361164"/>
              <a:gd name="connsiteX4" fmla="*/ 1004112 w 1135428"/>
              <a:gd name="connsiteY4" fmla="*/ 208515 h 361164"/>
              <a:gd name="connsiteX5" fmla="*/ 783916 w 1135428"/>
              <a:gd name="connsiteY5" fmla="*/ 330183 h 361164"/>
              <a:gd name="connsiteX6" fmla="*/ 429205 w 1135428"/>
              <a:gd name="connsiteY6" fmla="*/ 248749 h 361164"/>
              <a:gd name="connsiteX7" fmla="*/ 155951 w 1135428"/>
              <a:gd name="connsiteY7" fmla="*/ 354044 h 361164"/>
              <a:gd name="connsiteX8" fmla="*/ 39350 w 1135428"/>
              <a:gd name="connsiteY8" fmla="*/ 47649 h 361164"/>
              <a:gd name="connsiteX0" fmla="*/ 39350 w 1135428"/>
              <a:gd name="connsiteY0" fmla="*/ 47649 h 361164"/>
              <a:gd name="connsiteX1" fmla="*/ 705795 w 1135428"/>
              <a:gd name="connsiteY1" fmla="*/ 52531 h 361164"/>
              <a:gd name="connsiteX2" fmla="*/ 956540 w 1135428"/>
              <a:gd name="connsiteY2" fmla="*/ 3999 h 361164"/>
              <a:gd name="connsiteX3" fmla="*/ 1132828 w 1135428"/>
              <a:gd name="connsiteY3" fmla="*/ 25544 h 361164"/>
              <a:gd name="connsiteX4" fmla="*/ 1004112 w 1135428"/>
              <a:gd name="connsiteY4" fmla="*/ 208515 h 361164"/>
              <a:gd name="connsiteX5" fmla="*/ 738620 w 1135428"/>
              <a:gd name="connsiteY5" fmla="*/ 324407 h 361164"/>
              <a:gd name="connsiteX6" fmla="*/ 429205 w 1135428"/>
              <a:gd name="connsiteY6" fmla="*/ 248749 h 361164"/>
              <a:gd name="connsiteX7" fmla="*/ 155951 w 1135428"/>
              <a:gd name="connsiteY7" fmla="*/ 354044 h 361164"/>
              <a:gd name="connsiteX8" fmla="*/ 39350 w 1135428"/>
              <a:gd name="connsiteY8" fmla="*/ 47649 h 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428" h="361164">
                <a:moveTo>
                  <a:pt x="39350" y="47649"/>
                </a:moveTo>
                <a:cubicBezTo>
                  <a:pt x="130991" y="-2603"/>
                  <a:pt x="552930" y="59806"/>
                  <a:pt x="705795" y="52531"/>
                </a:cubicBezTo>
                <a:cubicBezTo>
                  <a:pt x="858660" y="45256"/>
                  <a:pt x="829505" y="-16017"/>
                  <a:pt x="956540" y="3999"/>
                </a:cubicBezTo>
                <a:cubicBezTo>
                  <a:pt x="1083575" y="24015"/>
                  <a:pt x="1120758" y="-13503"/>
                  <a:pt x="1132828" y="25544"/>
                </a:cubicBezTo>
                <a:cubicBezTo>
                  <a:pt x="1144898" y="64591"/>
                  <a:pt x="1117091" y="177009"/>
                  <a:pt x="1004112" y="208515"/>
                </a:cubicBezTo>
                <a:cubicBezTo>
                  <a:pt x="891133" y="240022"/>
                  <a:pt x="834438" y="317701"/>
                  <a:pt x="738620" y="324407"/>
                </a:cubicBezTo>
                <a:cubicBezTo>
                  <a:pt x="642802" y="331113"/>
                  <a:pt x="532509" y="242042"/>
                  <a:pt x="429205" y="248749"/>
                </a:cubicBezTo>
                <a:cubicBezTo>
                  <a:pt x="325901" y="255456"/>
                  <a:pt x="237882" y="393644"/>
                  <a:pt x="155951" y="354044"/>
                </a:cubicBezTo>
                <a:cubicBezTo>
                  <a:pt x="28322" y="302583"/>
                  <a:pt x="-52291" y="97901"/>
                  <a:pt x="39350" y="47649"/>
                </a:cubicBezTo>
                <a:close/>
              </a:path>
            </a:pathLst>
          </a:custGeom>
          <a:solidFill>
            <a:schemeClr val="bg1">
              <a:alpha val="50000"/>
            </a:schemeClr>
          </a:solidFill>
          <a:ln>
            <a:noFill/>
          </a:ln>
        </p:spPr>
        <p:txBody>
          <a:bodyPr lIns="77748" tIns="77748" rIns="77748" bIns="77748"/>
          <a:lstStyle>
            <a:defPPr>
              <a:defRPr lang="en-US"/>
            </a:defPPr>
            <a:lvl1pPr marL="0" lvl="0" indent="0" defTabSz="895350" eaLnBrk="1" latinLnBrk="0" hangingPunct="1">
              <a:buClr>
                <a:schemeClr val="tx2"/>
              </a:buClr>
              <a:buSzPct val="100000"/>
              <a:defRPr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3526">
              <a:buClr>
                <a:srgbClr val="000000"/>
              </a:buClr>
              <a:defRPr/>
            </a:pPr>
            <a:endParaRPr lang="nl-NL" sz="1632" dirty="0">
              <a:solidFill>
                <a:srgbClr val="000000"/>
              </a:solidFill>
            </a:endParaRPr>
          </a:p>
        </p:txBody>
      </p:sp>
      <p:sp>
        <p:nvSpPr>
          <p:cNvPr id="36" name="Oval 10"/>
          <p:cNvSpPr txBox="1"/>
          <p:nvPr>
            <p:custDataLst>
              <p:tags r:id="rId5"/>
            </p:custDataLst>
          </p:nvPr>
        </p:nvSpPr>
        <p:spPr>
          <a:xfrm rot="6275033">
            <a:off x="2232026" y="4313238"/>
            <a:ext cx="1539875" cy="850900"/>
          </a:xfrm>
          <a:custGeom>
            <a:avLst/>
            <a:gdLst>
              <a:gd name="connsiteX0" fmla="*/ 0 w 1749522"/>
              <a:gd name="connsiteY0" fmla="*/ 260652 h 521304"/>
              <a:gd name="connsiteX1" fmla="*/ 874761 w 1749522"/>
              <a:gd name="connsiteY1" fmla="*/ 0 h 521304"/>
              <a:gd name="connsiteX2" fmla="*/ 1749522 w 1749522"/>
              <a:gd name="connsiteY2" fmla="*/ 260652 h 521304"/>
              <a:gd name="connsiteX3" fmla="*/ 874761 w 1749522"/>
              <a:gd name="connsiteY3" fmla="*/ 521304 h 521304"/>
              <a:gd name="connsiteX4" fmla="*/ 0 w 1749522"/>
              <a:gd name="connsiteY4" fmla="*/ 260652 h 521304"/>
              <a:gd name="connsiteX0" fmla="*/ 9484 w 1759006"/>
              <a:gd name="connsiteY0" fmla="*/ 260652 h 538216"/>
              <a:gd name="connsiteX1" fmla="*/ 884245 w 1759006"/>
              <a:gd name="connsiteY1" fmla="*/ 0 h 538216"/>
              <a:gd name="connsiteX2" fmla="*/ 1759006 w 1759006"/>
              <a:gd name="connsiteY2" fmla="*/ 260652 h 538216"/>
              <a:gd name="connsiteX3" fmla="*/ 884245 w 1759006"/>
              <a:gd name="connsiteY3" fmla="*/ 521304 h 538216"/>
              <a:gd name="connsiteX4" fmla="*/ 447664 w 1759006"/>
              <a:gd name="connsiteY4" fmla="*/ 485036 h 538216"/>
              <a:gd name="connsiteX5" fmla="*/ 9484 w 1759006"/>
              <a:gd name="connsiteY5" fmla="*/ 260652 h 538216"/>
              <a:gd name="connsiteX0" fmla="*/ 91049 w 1840571"/>
              <a:gd name="connsiteY0" fmla="*/ 260652 h 813457"/>
              <a:gd name="connsiteX1" fmla="*/ 965810 w 1840571"/>
              <a:gd name="connsiteY1" fmla="*/ 0 h 813457"/>
              <a:gd name="connsiteX2" fmla="*/ 1840571 w 1840571"/>
              <a:gd name="connsiteY2" fmla="*/ 260652 h 813457"/>
              <a:gd name="connsiteX3" fmla="*/ 965810 w 1840571"/>
              <a:gd name="connsiteY3" fmla="*/ 521304 h 813457"/>
              <a:gd name="connsiteX4" fmla="*/ 125946 w 1840571"/>
              <a:gd name="connsiteY4" fmla="*/ 808233 h 813457"/>
              <a:gd name="connsiteX5" fmla="*/ 91049 w 1840571"/>
              <a:gd name="connsiteY5" fmla="*/ 260652 h 813457"/>
              <a:gd name="connsiteX0" fmla="*/ 91049 w 1840571"/>
              <a:gd name="connsiteY0" fmla="*/ 260652 h 812169"/>
              <a:gd name="connsiteX1" fmla="*/ 965810 w 1840571"/>
              <a:gd name="connsiteY1" fmla="*/ 0 h 812169"/>
              <a:gd name="connsiteX2" fmla="*/ 1840571 w 1840571"/>
              <a:gd name="connsiteY2" fmla="*/ 260652 h 812169"/>
              <a:gd name="connsiteX3" fmla="*/ 769140 w 1840571"/>
              <a:gd name="connsiteY3" fmla="*/ 431944 h 812169"/>
              <a:gd name="connsiteX4" fmla="*/ 125946 w 1840571"/>
              <a:gd name="connsiteY4" fmla="*/ 808233 h 812169"/>
              <a:gd name="connsiteX5" fmla="*/ 91049 w 1840571"/>
              <a:gd name="connsiteY5" fmla="*/ 260652 h 812169"/>
              <a:gd name="connsiteX0" fmla="*/ 200951 w 1775047"/>
              <a:gd name="connsiteY0" fmla="*/ 256871 h 812171"/>
              <a:gd name="connsiteX1" fmla="*/ 900286 w 1775047"/>
              <a:gd name="connsiteY1" fmla="*/ 2 h 812171"/>
              <a:gd name="connsiteX2" fmla="*/ 1775047 w 1775047"/>
              <a:gd name="connsiteY2" fmla="*/ 260654 h 812171"/>
              <a:gd name="connsiteX3" fmla="*/ 703616 w 1775047"/>
              <a:gd name="connsiteY3" fmla="*/ 431946 h 812171"/>
              <a:gd name="connsiteX4" fmla="*/ 60422 w 1775047"/>
              <a:gd name="connsiteY4" fmla="*/ 808235 h 812171"/>
              <a:gd name="connsiteX5" fmla="*/ 200951 w 1775047"/>
              <a:gd name="connsiteY5" fmla="*/ 256871 h 812171"/>
              <a:gd name="connsiteX0" fmla="*/ 200951 w 1349811"/>
              <a:gd name="connsiteY0" fmla="*/ 256895 h 812179"/>
              <a:gd name="connsiteX1" fmla="*/ 900286 w 1349811"/>
              <a:gd name="connsiteY1" fmla="*/ 26 h 812179"/>
              <a:gd name="connsiteX2" fmla="*/ 1349811 w 1349811"/>
              <a:gd name="connsiteY2" fmla="*/ 269656 h 812179"/>
              <a:gd name="connsiteX3" fmla="*/ 703616 w 1349811"/>
              <a:gd name="connsiteY3" fmla="*/ 431970 h 812179"/>
              <a:gd name="connsiteX4" fmla="*/ 60422 w 1349811"/>
              <a:gd name="connsiteY4" fmla="*/ 808259 h 812179"/>
              <a:gd name="connsiteX5" fmla="*/ 200951 w 1349811"/>
              <a:gd name="connsiteY5" fmla="*/ 256895 h 812179"/>
              <a:gd name="connsiteX0" fmla="*/ 200951 w 1349811"/>
              <a:gd name="connsiteY0" fmla="*/ 256895 h 811956"/>
              <a:gd name="connsiteX1" fmla="*/ 900286 w 1349811"/>
              <a:gd name="connsiteY1" fmla="*/ 26 h 811956"/>
              <a:gd name="connsiteX2" fmla="*/ 1349811 w 1349811"/>
              <a:gd name="connsiteY2" fmla="*/ 269656 h 811956"/>
              <a:gd name="connsiteX3" fmla="*/ 580682 w 1349811"/>
              <a:gd name="connsiteY3" fmla="*/ 410030 h 811956"/>
              <a:gd name="connsiteX4" fmla="*/ 60422 w 1349811"/>
              <a:gd name="connsiteY4" fmla="*/ 808259 h 811956"/>
              <a:gd name="connsiteX5" fmla="*/ 200951 w 1349811"/>
              <a:gd name="connsiteY5" fmla="*/ 256895 h 811956"/>
              <a:gd name="connsiteX0" fmla="*/ 200951 w 1349811"/>
              <a:gd name="connsiteY0" fmla="*/ 256895 h 811725"/>
              <a:gd name="connsiteX1" fmla="*/ 900286 w 1349811"/>
              <a:gd name="connsiteY1" fmla="*/ 26 h 811725"/>
              <a:gd name="connsiteX2" fmla="*/ 1349811 w 1349811"/>
              <a:gd name="connsiteY2" fmla="*/ 269656 h 811725"/>
              <a:gd name="connsiteX3" fmla="*/ 562276 w 1349811"/>
              <a:gd name="connsiteY3" fmla="*/ 384340 h 811725"/>
              <a:gd name="connsiteX4" fmla="*/ 60422 w 1349811"/>
              <a:gd name="connsiteY4" fmla="*/ 808259 h 811725"/>
              <a:gd name="connsiteX5" fmla="*/ 200951 w 1349811"/>
              <a:gd name="connsiteY5" fmla="*/ 256895 h 811725"/>
              <a:gd name="connsiteX0" fmla="*/ 201011 w 1349871"/>
              <a:gd name="connsiteY0" fmla="*/ 222253 h 777083"/>
              <a:gd name="connsiteX1" fmla="*/ 902328 w 1349871"/>
              <a:gd name="connsiteY1" fmla="*/ 35 h 777083"/>
              <a:gd name="connsiteX2" fmla="*/ 1349871 w 1349871"/>
              <a:gd name="connsiteY2" fmla="*/ 235014 h 777083"/>
              <a:gd name="connsiteX3" fmla="*/ 562336 w 1349871"/>
              <a:gd name="connsiteY3" fmla="*/ 349698 h 777083"/>
              <a:gd name="connsiteX4" fmla="*/ 60482 w 1349871"/>
              <a:gd name="connsiteY4" fmla="*/ 773617 h 777083"/>
              <a:gd name="connsiteX5" fmla="*/ 201011 w 1349871"/>
              <a:gd name="connsiteY5" fmla="*/ 222253 h 777083"/>
              <a:gd name="connsiteX0" fmla="*/ 204643 w 1348933"/>
              <a:gd name="connsiteY0" fmla="*/ 239791 h 777054"/>
              <a:gd name="connsiteX1" fmla="*/ 901390 w 1348933"/>
              <a:gd name="connsiteY1" fmla="*/ 6 h 777054"/>
              <a:gd name="connsiteX2" fmla="*/ 1348933 w 1348933"/>
              <a:gd name="connsiteY2" fmla="*/ 234985 h 777054"/>
              <a:gd name="connsiteX3" fmla="*/ 561398 w 1348933"/>
              <a:gd name="connsiteY3" fmla="*/ 349669 h 777054"/>
              <a:gd name="connsiteX4" fmla="*/ 59544 w 1348933"/>
              <a:gd name="connsiteY4" fmla="*/ 773588 h 777054"/>
              <a:gd name="connsiteX5" fmla="*/ 204643 w 1348933"/>
              <a:gd name="connsiteY5" fmla="*/ 239791 h 777054"/>
              <a:gd name="connsiteX0" fmla="*/ 204744 w 1349034"/>
              <a:gd name="connsiteY0" fmla="*/ 226617 h 763880"/>
              <a:gd name="connsiteX1" fmla="*/ 904919 w 1349034"/>
              <a:gd name="connsiteY1" fmla="*/ 7 h 763880"/>
              <a:gd name="connsiteX2" fmla="*/ 1349034 w 1349034"/>
              <a:gd name="connsiteY2" fmla="*/ 221811 h 763880"/>
              <a:gd name="connsiteX3" fmla="*/ 561499 w 1349034"/>
              <a:gd name="connsiteY3" fmla="*/ 336495 h 763880"/>
              <a:gd name="connsiteX4" fmla="*/ 59645 w 1349034"/>
              <a:gd name="connsiteY4" fmla="*/ 760414 h 763880"/>
              <a:gd name="connsiteX5" fmla="*/ 204744 w 1349034"/>
              <a:gd name="connsiteY5" fmla="*/ 226617 h 763880"/>
              <a:gd name="connsiteX0" fmla="*/ 204744 w 1349034"/>
              <a:gd name="connsiteY0" fmla="*/ 226617 h 764236"/>
              <a:gd name="connsiteX1" fmla="*/ 904919 w 1349034"/>
              <a:gd name="connsiteY1" fmla="*/ 7 h 764236"/>
              <a:gd name="connsiteX2" fmla="*/ 1349034 w 1349034"/>
              <a:gd name="connsiteY2" fmla="*/ 221811 h 764236"/>
              <a:gd name="connsiteX3" fmla="*/ 531597 w 1349034"/>
              <a:gd name="connsiteY3" fmla="*/ 374754 h 764236"/>
              <a:gd name="connsiteX4" fmla="*/ 59645 w 1349034"/>
              <a:gd name="connsiteY4" fmla="*/ 760414 h 764236"/>
              <a:gd name="connsiteX5" fmla="*/ 204744 w 1349034"/>
              <a:gd name="connsiteY5" fmla="*/ 226617 h 764236"/>
              <a:gd name="connsiteX0" fmla="*/ 202637 w 1346927"/>
              <a:gd name="connsiteY0" fmla="*/ 226617 h 763320"/>
              <a:gd name="connsiteX1" fmla="*/ 902812 w 1346927"/>
              <a:gd name="connsiteY1" fmla="*/ 7 h 763320"/>
              <a:gd name="connsiteX2" fmla="*/ 1346927 w 1346927"/>
              <a:gd name="connsiteY2" fmla="*/ 221811 h 763320"/>
              <a:gd name="connsiteX3" fmla="*/ 529490 w 1346927"/>
              <a:gd name="connsiteY3" fmla="*/ 374754 h 763320"/>
              <a:gd name="connsiteX4" fmla="*/ 57538 w 1346927"/>
              <a:gd name="connsiteY4" fmla="*/ 760414 h 763320"/>
              <a:gd name="connsiteX5" fmla="*/ 23891 w 1346927"/>
              <a:gd name="connsiteY5" fmla="*/ 534769 h 763320"/>
              <a:gd name="connsiteX6" fmla="*/ 202637 w 1346927"/>
              <a:gd name="connsiteY6" fmla="*/ 226617 h 763320"/>
              <a:gd name="connsiteX0" fmla="*/ 221421 w 1365711"/>
              <a:gd name="connsiteY0" fmla="*/ 226617 h 763527"/>
              <a:gd name="connsiteX1" fmla="*/ 921596 w 1365711"/>
              <a:gd name="connsiteY1" fmla="*/ 7 h 763527"/>
              <a:gd name="connsiteX2" fmla="*/ 1365711 w 1365711"/>
              <a:gd name="connsiteY2" fmla="*/ 221811 h 763527"/>
              <a:gd name="connsiteX3" fmla="*/ 548274 w 1365711"/>
              <a:gd name="connsiteY3" fmla="*/ 374754 h 763527"/>
              <a:gd name="connsiteX4" fmla="*/ 76322 w 1365711"/>
              <a:gd name="connsiteY4" fmla="*/ 760414 h 763527"/>
              <a:gd name="connsiteX5" fmla="*/ 13076 w 1365711"/>
              <a:gd name="connsiteY5" fmla="*/ 547160 h 763527"/>
              <a:gd name="connsiteX6" fmla="*/ 221421 w 1365711"/>
              <a:gd name="connsiteY6" fmla="*/ 226617 h 763527"/>
              <a:gd name="connsiteX0" fmla="*/ 214455 w 1358745"/>
              <a:gd name="connsiteY0" fmla="*/ 226617 h 753911"/>
              <a:gd name="connsiteX1" fmla="*/ 914630 w 1358745"/>
              <a:gd name="connsiteY1" fmla="*/ 7 h 753911"/>
              <a:gd name="connsiteX2" fmla="*/ 1358745 w 1358745"/>
              <a:gd name="connsiteY2" fmla="*/ 221811 h 753911"/>
              <a:gd name="connsiteX3" fmla="*/ 541308 w 1358745"/>
              <a:gd name="connsiteY3" fmla="*/ 374754 h 753911"/>
              <a:gd name="connsiteX4" fmla="*/ 116040 w 1358745"/>
              <a:gd name="connsiteY4" fmla="*/ 750613 h 753911"/>
              <a:gd name="connsiteX5" fmla="*/ 6110 w 1358745"/>
              <a:gd name="connsiteY5" fmla="*/ 547160 h 753911"/>
              <a:gd name="connsiteX6" fmla="*/ 214455 w 1358745"/>
              <a:gd name="connsiteY6" fmla="*/ 226617 h 7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745" h="753911">
                <a:moveTo>
                  <a:pt x="214455" y="226617"/>
                </a:moveTo>
                <a:cubicBezTo>
                  <a:pt x="365875" y="135425"/>
                  <a:pt x="723915" y="808"/>
                  <a:pt x="914630" y="7"/>
                </a:cubicBezTo>
                <a:cubicBezTo>
                  <a:pt x="1105345" y="-794"/>
                  <a:pt x="1358745" y="77857"/>
                  <a:pt x="1358745" y="221811"/>
                </a:cubicBezTo>
                <a:cubicBezTo>
                  <a:pt x="1358745" y="365765"/>
                  <a:pt x="748425" y="286620"/>
                  <a:pt x="541308" y="374754"/>
                </a:cubicBezTo>
                <a:cubicBezTo>
                  <a:pt x="334191" y="462888"/>
                  <a:pt x="200306" y="723944"/>
                  <a:pt x="116040" y="750613"/>
                </a:cubicBezTo>
                <a:cubicBezTo>
                  <a:pt x="31774" y="777282"/>
                  <a:pt x="-18073" y="636126"/>
                  <a:pt x="6110" y="547160"/>
                </a:cubicBezTo>
                <a:cubicBezTo>
                  <a:pt x="30293" y="458194"/>
                  <a:pt x="63035" y="317809"/>
                  <a:pt x="214455" y="226617"/>
                </a:cubicBezTo>
                <a:close/>
              </a:path>
            </a:pathLst>
          </a:custGeom>
          <a:solidFill>
            <a:schemeClr val="bg1">
              <a:alpha val="50000"/>
            </a:schemeClr>
          </a:solidFill>
          <a:ln>
            <a:noFill/>
          </a:ln>
        </p:spPr>
        <p:txBody>
          <a:bodyPr lIns="77748" tIns="77748" rIns="77748" bIns="77748"/>
          <a:lstStyle>
            <a:defPPr>
              <a:defRPr lang="en-US"/>
            </a:defPPr>
            <a:lvl1pPr marL="0" lvl="0" indent="0" defTabSz="895350" eaLnBrk="1" latinLnBrk="0" hangingPunct="1">
              <a:buClr>
                <a:schemeClr val="tx2"/>
              </a:buClr>
              <a:buSzPct val="100000"/>
              <a:defRPr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3526">
              <a:buClr>
                <a:srgbClr val="000000"/>
              </a:buClr>
              <a:defRPr/>
            </a:pPr>
            <a:endParaRPr lang="nl-NL" sz="1632" dirty="0">
              <a:solidFill>
                <a:srgbClr val="000000"/>
              </a:solidFill>
            </a:endParaRPr>
          </a:p>
        </p:txBody>
      </p:sp>
      <p:sp>
        <p:nvSpPr>
          <p:cNvPr id="37" name="Oval 10"/>
          <p:cNvSpPr txBox="1"/>
          <p:nvPr>
            <p:custDataLst>
              <p:tags r:id="rId6"/>
            </p:custDataLst>
          </p:nvPr>
        </p:nvSpPr>
        <p:spPr>
          <a:xfrm rot="3600000">
            <a:off x="3860801" y="4289426"/>
            <a:ext cx="782637" cy="601662"/>
          </a:xfrm>
          <a:custGeom>
            <a:avLst/>
            <a:gdLst>
              <a:gd name="connsiteX0" fmla="*/ 0 w 741820"/>
              <a:gd name="connsiteY0" fmla="*/ 276639 h 553277"/>
              <a:gd name="connsiteX1" fmla="*/ 370910 w 741820"/>
              <a:gd name="connsiteY1" fmla="*/ 0 h 553277"/>
              <a:gd name="connsiteX2" fmla="*/ 741820 w 741820"/>
              <a:gd name="connsiteY2" fmla="*/ 276639 h 553277"/>
              <a:gd name="connsiteX3" fmla="*/ 370910 w 741820"/>
              <a:gd name="connsiteY3" fmla="*/ 553278 h 553277"/>
              <a:gd name="connsiteX4" fmla="*/ 0 w 741820"/>
              <a:gd name="connsiteY4" fmla="*/ 276639 h 553277"/>
              <a:gd name="connsiteX0" fmla="*/ 11134 w 752954"/>
              <a:gd name="connsiteY0" fmla="*/ 276639 h 561659"/>
              <a:gd name="connsiteX1" fmla="*/ 382044 w 752954"/>
              <a:gd name="connsiteY1" fmla="*/ 0 h 561659"/>
              <a:gd name="connsiteX2" fmla="*/ 752954 w 752954"/>
              <a:gd name="connsiteY2" fmla="*/ 276639 h 561659"/>
              <a:gd name="connsiteX3" fmla="*/ 382044 w 752954"/>
              <a:gd name="connsiteY3" fmla="*/ 553278 h 561659"/>
              <a:gd name="connsiteX4" fmla="*/ 122320 w 752954"/>
              <a:gd name="connsiteY4" fmla="*/ 470877 h 561659"/>
              <a:gd name="connsiteX5" fmla="*/ 11134 w 752954"/>
              <a:gd name="connsiteY5" fmla="*/ 276639 h 561659"/>
              <a:gd name="connsiteX0" fmla="*/ 1784 w 743604"/>
              <a:gd name="connsiteY0" fmla="*/ 276639 h 555103"/>
              <a:gd name="connsiteX1" fmla="*/ 372694 w 743604"/>
              <a:gd name="connsiteY1" fmla="*/ 0 h 555103"/>
              <a:gd name="connsiteX2" fmla="*/ 743604 w 743604"/>
              <a:gd name="connsiteY2" fmla="*/ 276639 h 555103"/>
              <a:gd name="connsiteX3" fmla="*/ 372694 w 743604"/>
              <a:gd name="connsiteY3" fmla="*/ 553278 h 555103"/>
              <a:gd name="connsiteX4" fmla="*/ 237720 w 743604"/>
              <a:gd name="connsiteY4" fmla="*/ 390942 h 555103"/>
              <a:gd name="connsiteX5" fmla="*/ 1784 w 743604"/>
              <a:gd name="connsiteY5" fmla="*/ 276639 h 555103"/>
              <a:gd name="connsiteX0" fmla="*/ 1784 w 743604"/>
              <a:gd name="connsiteY0" fmla="*/ 276639 h 577994"/>
              <a:gd name="connsiteX1" fmla="*/ 372694 w 743604"/>
              <a:gd name="connsiteY1" fmla="*/ 0 h 577994"/>
              <a:gd name="connsiteX2" fmla="*/ 743604 w 743604"/>
              <a:gd name="connsiteY2" fmla="*/ 276639 h 577994"/>
              <a:gd name="connsiteX3" fmla="*/ 385536 w 743604"/>
              <a:gd name="connsiteY3" fmla="*/ 576413 h 577994"/>
              <a:gd name="connsiteX4" fmla="*/ 237720 w 743604"/>
              <a:gd name="connsiteY4" fmla="*/ 390942 h 577994"/>
              <a:gd name="connsiteX5" fmla="*/ 1784 w 743604"/>
              <a:gd name="connsiteY5" fmla="*/ 276639 h 577994"/>
              <a:gd name="connsiteX0" fmla="*/ 1784 w 717838"/>
              <a:gd name="connsiteY0" fmla="*/ 276794 h 578910"/>
              <a:gd name="connsiteX1" fmla="*/ 372694 w 717838"/>
              <a:gd name="connsiteY1" fmla="*/ 155 h 578910"/>
              <a:gd name="connsiteX2" fmla="*/ 717838 w 717838"/>
              <a:gd name="connsiteY2" fmla="*/ 248817 h 578910"/>
              <a:gd name="connsiteX3" fmla="*/ 385536 w 717838"/>
              <a:gd name="connsiteY3" fmla="*/ 576568 h 578910"/>
              <a:gd name="connsiteX4" fmla="*/ 237720 w 717838"/>
              <a:gd name="connsiteY4" fmla="*/ 391097 h 578910"/>
              <a:gd name="connsiteX5" fmla="*/ 1784 w 717838"/>
              <a:gd name="connsiteY5" fmla="*/ 276794 h 578910"/>
              <a:gd name="connsiteX0" fmla="*/ 2224 w 718278"/>
              <a:gd name="connsiteY0" fmla="*/ 230119 h 532235"/>
              <a:gd name="connsiteX1" fmla="*/ 390655 w 718278"/>
              <a:gd name="connsiteY1" fmla="*/ 277 h 532235"/>
              <a:gd name="connsiteX2" fmla="*/ 718278 w 718278"/>
              <a:gd name="connsiteY2" fmla="*/ 202142 h 532235"/>
              <a:gd name="connsiteX3" fmla="*/ 385976 w 718278"/>
              <a:gd name="connsiteY3" fmla="*/ 529893 h 532235"/>
              <a:gd name="connsiteX4" fmla="*/ 238160 w 718278"/>
              <a:gd name="connsiteY4" fmla="*/ 344422 h 532235"/>
              <a:gd name="connsiteX5" fmla="*/ 2224 w 718278"/>
              <a:gd name="connsiteY5" fmla="*/ 230119 h 532235"/>
              <a:gd name="connsiteX0" fmla="*/ 2560 w 689806"/>
              <a:gd name="connsiteY0" fmla="*/ 207186 h 531970"/>
              <a:gd name="connsiteX1" fmla="*/ 362183 w 689806"/>
              <a:gd name="connsiteY1" fmla="*/ 12 h 531970"/>
              <a:gd name="connsiteX2" fmla="*/ 689806 w 689806"/>
              <a:gd name="connsiteY2" fmla="*/ 201877 h 531970"/>
              <a:gd name="connsiteX3" fmla="*/ 357504 w 689806"/>
              <a:gd name="connsiteY3" fmla="*/ 529628 h 531970"/>
              <a:gd name="connsiteX4" fmla="*/ 209688 w 689806"/>
              <a:gd name="connsiteY4" fmla="*/ 344157 h 531970"/>
              <a:gd name="connsiteX5" fmla="*/ 2560 w 689806"/>
              <a:gd name="connsiteY5" fmla="*/ 207186 h 53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806" h="531970">
                <a:moveTo>
                  <a:pt x="2560" y="207186"/>
                </a:moveTo>
                <a:cubicBezTo>
                  <a:pt x="27976" y="149828"/>
                  <a:pt x="247642" y="897"/>
                  <a:pt x="362183" y="12"/>
                </a:cubicBezTo>
                <a:cubicBezTo>
                  <a:pt x="476724" y="-873"/>
                  <a:pt x="689806" y="49093"/>
                  <a:pt x="689806" y="201877"/>
                </a:cubicBezTo>
                <a:cubicBezTo>
                  <a:pt x="689806" y="354661"/>
                  <a:pt x="437524" y="505915"/>
                  <a:pt x="357504" y="529628"/>
                </a:cubicBezTo>
                <a:cubicBezTo>
                  <a:pt x="277484" y="553341"/>
                  <a:pt x="271506" y="390264"/>
                  <a:pt x="209688" y="344157"/>
                </a:cubicBezTo>
                <a:cubicBezTo>
                  <a:pt x="147870" y="298050"/>
                  <a:pt x="-22856" y="264544"/>
                  <a:pt x="2560" y="207186"/>
                </a:cubicBezTo>
                <a:close/>
              </a:path>
            </a:pathLst>
          </a:custGeom>
          <a:solidFill>
            <a:schemeClr val="bg1">
              <a:alpha val="50000"/>
            </a:schemeClr>
          </a:solidFill>
          <a:ln>
            <a:noFill/>
          </a:ln>
        </p:spPr>
        <p:txBody>
          <a:bodyPr lIns="77748" tIns="77748" rIns="77748" bIns="77748"/>
          <a:lstStyle>
            <a:defPPr>
              <a:defRPr lang="en-US"/>
            </a:defPPr>
            <a:lvl1pPr marL="0" lvl="0" indent="0" defTabSz="895350" eaLnBrk="1" latinLnBrk="0" hangingPunct="1">
              <a:buClr>
                <a:schemeClr val="tx2"/>
              </a:buClr>
              <a:buSzPct val="100000"/>
              <a:defRPr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3526">
              <a:buClr>
                <a:srgbClr val="000000"/>
              </a:buClr>
              <a:defRPr/>
            </a:pPr>
            <a:endParaRPr lang="nl-NL" sz="1632" dirty="0">
              <a:solidFill>
                <a:srgbClr val="000000"/>
              </a:solidFill>
            </a:endParaRPr>
          </a:p>
        </p:txBody>
      </p:sp>
      <p:sp>
        <p:nvSpPr>
          <p:cNvPr id="38" name="Rectangle 13"/>
          <p:cNvSpPr txBox="1"/>
          <p:nvPr>
            <p:custDataLst>
              <p:tags r:id="rId7"/>
            </p:custDataLst>
          </p:nvPr>
        </p:nvSpPr>
        <p:spPr>
          <a:xfrm>
            <a:off x="2578100" y="3459163"/>
            <a:ext cx="941388" cy="2132012"/>
          </a:xfrm>
          <a:prstGeom prst="rect">
            <a:avLst/>
          </a:prstGeom>
          <a:noFill/>
          <a:ln w="28575">
            <a:solidFill>
              <a:schemeClr val="accent3"/>
            </a:solidFill>
          </a:ln>
        </p:spPr>
        <p:txBody>
          <a:bodyPr lIns="77748" tIns="77748" rIns="77748" bIns="77748"/>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defTabSz="913526">
              <a:buClr>
                <a:srgbClr val="000000"/>
              </a:buClr>
              <a:defRPr/>
            </a:pPr>
            <a:endParaRPr lang="nl-NL" sz="1632" dirty="0">
              <a:solidFill>
                <a:srgbClr val="000000"/>
              </a:solidFill>
            </a:endParaRPr>
          </a:p>
        </p:txBody>
      </p:sp>
      <p:sp>
        <p:nvSpPr>
          <p:cNvPr id="39" name="Rectangle 20"/>
          <p:cNvSpPr txBox="1"/>
          <p:nvPr>
            <p:custDataLst>
              <p:tags r:id="rId8"/>
            </p:custDataLst>
          </p:nvPr>
        </p:nvSpPr>
        <p:spPr>
          <a:xfrm>
            <a:off x="2578100" y="3459163"/>
            <a:ext cx="941388" cy="423862"/>
          </a:xfrm>
          <a:prstGeom prst="rect">
            <a:avLst/>
          </a:prstGeom>
          <a:solidFill>
            <a:schemeClr val="accent3"/>
          </a:solidFill>
          <a:ln>
            <a:noFill/>
          </a:ln>
        </p:spPr>
        <p:txBody>
          <a:bodyPr lIns="77748" tIns="77748" rIns="77748" bIns="77748" anchor="ct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defTabSz="913526">
              <a:buClr>
                <a:srgbClr val="000000"/>
              </a:buClr>
              <a:defRPr/>
            </a:pPr>
            <a:r>
              <a:rPr lang="nl-NL" sz="1632" b="1" dirty="0">
                <a:solidFill>
                  <a:srgbClr val="FFFFFF"/>
                </a:solidFill>
              </a:rPr>
              <a:t>Gent –Zeeland</a:t>
            </a:r>
          </a:p>
        </p:txBody>
      </p:sp>
      <p:sp>
        <p:nvSpPr>
          <p:cNvPr id="40" name="Rectangle 20"/>
          <p:cNvSpPr txBox="1"/>
          <p:nvPr>
            <p:custDataLst>
              <p:tags r:id="rId9"/>
            </p:custDataLst>
          </p:nvPr>
        </p:nvSpPr>
        <p:spPr>
          <a:xfrm>
            <a:off x="3835400" y="4100513"/>
            <a:ext cx="1231900" cy="336550"/>
          </a:xfrm>
          <a:prstGeom prst="rect">
            <a:avLst/>
          </a:prstGeom>
          <a:solidFill>
            <a:schemeClr val="accent2"/>
          </a:solidFill>
          <a:ln>
            <a:noFill/>
          </a:ln>
        </p:spPr>
        <p:txBody>
          <a:bodyPr lIns="77748" tIns="77748" rIns="77748" bIns="77748" anchor="ct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defTabSz="913526">
              <a:buClr>
                <a:srgbClr val="000000"/>
              </a:buClr>
              <a:defRPr/>
            </a:pPr>
            <a:r>
              <a:rPr lang="nl-NL" sz="1632" b="1" dirty="0">
                <a:solidFill>
                  <a:srgbClr val="FFFFFF"/>
                </a:solidFill>
              </a:rPr>
              <a:t>Antwerpen</a:t>
            </a:r>
          </a:p>
        </p:txBody>
      </p:sp>
      <p:sp>
        <p:nvSpPr>
          <p:cNvPr id="41" name="Rectangle 20"/>
          <p:cNvSpPr txBox="1"/>
          <p:nvPr>
            <p:custDataLst>
              <p:tags r:id="rId10"/>
            </p:custDataLst>
          </p:nvPr>
        </p:nvSpPr>
        <p:spPr>
          <a:xfrm>
            <a:off x="3683000" y="1844675"/>
            <a:ext cx="1238250" cy="336550"/>
          </a:xfrm>
          <a:prstGeom prst="rect">
            <a:avLst/>
          </a:prstGeom>
          <a:solidFill>
            <a:schemeClr val="accent2"/>
          </a:solidFill>
          <a:ln>
            <a:noFill/>
          </a:ln>
        </p:spPr>
        <p:txBody>
          <a:bodyPr lIns="77748" tIns="77748" rIns="77748" bIns="77748" anchor="ct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defTabSz="913526">
              <a:buClr>
                <a:srgbClr val="000000"/>
              </a:buClr>
              <a:defRPr/>
            </a:pPr>
            <a:r>
              <a:rPr lang="nl-NL" sz="1632" b="1" dirty="0">
                <a:solidFill>
                  <a:srgbClr val="FFFFFF"/>
                </a:solidFill>
              </a:rPr>
              <a:t>Rotterdam</a:t>
            </a:r>
          </a:p>
        </p:txBody>
      </p:sp>
      <p:sp>
        <p:nvSpPr>
          <p:cNvPr id="42" name="TextBox 41"/>
          <p:cNvSpPr txBox="1">
            <a:spLocks/>
          </p:cNvSpPr>
          <p:nvPr/>
        </p:nvSpPr>
        <p:spPr>
          <a:xfrm>
            <a:off x="2085975" y="955676"/>
            <a:ext cx="3365500" cy="512763"/>
          </a:xfrm>
          <a:prstGeom prst="rect">
            <a:avLst/>
          </a:prstGeom>
        </p:spPr>
        <p:txBody>
          <a:bodyPr lIns="0" tIns="0" rIns="0" bIns="0" anchor="b">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defTabSz="913526">
              <a:buClr>
                <a:srgbClr val="000000"/>
              </a:buClr>
              <a:defRPr/>
            </a:pPr>
            <a:r>
              <a:rPr lang="nl-NL" sz="1632" b="1" dirty="0">
                <a:solidFill>
                  <a:srgbClr val="000000"/>
                </a:solidFill>
              </a:rPr>
              <a:t>Regio Gent-Zeeland ligt aan aaneengesloten waterweg ...</a:t>
            </a:r>
          </a:p>
        </p:txBody>
      </p:sp>
      <p:sp>
        <p:nvSpPr>
          <p:cNvPr id="43" name="TextBox 42"/>
          <p:cNvSpPr txBox="1">
            <a:spLocks/>
          </p:cNvSpPr>
          <p:nvPr/>
        </p:nvSpPr>
        <p:spPr>
          <a:xfrm>
            <a:off x="6151563" y="955676"/>
            <a:ext cx="3365500" cy="512763"/>
          </a:xfrm>
          <a:prstGeom prst="rect">
            <a:avLst/>
          </a:prstGeom>
        </p:spPr>
        <p:txBody>
          <a:bodyPr lIns="0" tIns="0" rIns="0" bIns="0" anchor="b">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defTabSz="913526">
              <a:buClr>
                <a:srgbClr val="000000"/>
              </a:buClr>
              <a:defRPr/>
            </a:pPr>
            <a:r>
              <a:rPr lang="nl-NL" sz="1632" b="1" dirty="0">
                <a:solidFill>
                  <a:srgbClr val="000000"/>
                </a:solidFill>
              </a:rPr>
              <a:t>... waarin 3 havens bij elkaar liggen met een gedeelde toegang tot de zee</a:t>
            </a:r>
          </a:p>
        </p:txBody>
      </p:sp>
      <p:sp>
        <p:nvSpPr>
          <p:cNvPr id="44" name="Oval 43"/>
          <p:cNvSpPr/>
          <p:nvPr/>
        </p:nvSpPr>
        <p:spPr>
          <a:xfrm>
            <a:off x="3408363" y="3917950"/>
            <a:ext cx="112712" cy="1143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962">
              <a:defRPr/>
            </a:pPr>
            <a:endParaRPr lang="en-US" sz="1632" dirty="0" err="1">
              <a:solidFill>
                <a:srgbClr val="000000"/>
              </a:solidFill>
            </a:endParaRPr>
          </a:p>
        </p:txBody>
      </p:sp>
      <p:cxnSp>
        <p:nvCxnSpPr>
          <p:cNvPr id="45" name="Straight Arrow Connector 44"/>
          <p:cNvCxnSpPr/>
          <p:nvPr/>
        </p:nvCxnSpPr>
        <p:spPr>
          <a:xfrm flipH="1">
            <a:off x="3462338" y="3973513"/>
            <a:ext cx="3092450" cy="0"/>
          </a:xfrm>
          <a:prstGeom prst="straightConnector1">
            <a:avLst/>
          </a:prstGeom>
          <a:ln w="25400">
            <a:solidFill>
              <a:schemeClr val="accent3"/>
            </a:solidFill>
            <a:tailEnd type="oval"/>
          </a:ln>
        </p:spPr>
        <p:style>
          <a:lnRef idx="1">
            <a:schemeClr val="accent1"/>
          </a:lnRef>
          <a:fillRef idx="0">
            <a:schemeClr val="accent1"/>
          </a:fillRef>
          <a:effectRef idx="0">
            <a:schemeClr val="accent1"/>
          </a:effectRef>
          <a:fontRef idx="minor">
            <a:schemeClr val="tx1"/>
          </a:fontRef>
        </p:style>
      </p:cxnSp>
      <p:pic>
        <p:nvPicPr>
          <p:cNvPr id="46" name="Picture 45"/>
          <p:cNvPicPr>
            <a:picLocks/>
          </p:cNvPicPr>
          <p:nvPr/>
        </p:nvPicPr>
        <p:blipFill>
          <a:blip r:embed="rId18"/>
          <a:stretch>
            <a:fillRect/>
          </a:stretch>
        </p:blipFill>
        <p:spPr>
          <a:xfrm>
            <a:off x="6043613" y="1524001"/>
            <a:ext cx="3473450" cy="4837113"/>
          </a:xfrm>
          <a:prstGeom prst="rect">
            <a:avLst/>
          </a:prstGeom>
          <a:noFill/>
          <a:ln w="19050">
            <a:solidFill>
              <a:schemeClr val="accent3"/>
            </a:solidFill>
          </a:ln>
        </p:spPr>
      </p:pic>
      <p:sp>
        <p:nvSpPr>
          <p:cNvPr id="52" name="Oval 10"/>
          <p:cNvSpPr txBox="1"/>
          <p:nvPr>
            <p:custDataLst>
              <p:tags r:id="rId11"/>
            </p:custDataLst>
          </p:nvPr>
        </p:nvSpPr>
        <p:spPr>
          <a:xfrm rot="6275033">
            <a:off x="6064251" y="2628901"/>
            <a:ext cx="4198937" cy="2322512"/>
          </a:xfrm>
          <a:custGeom>
            <a:avLst/>
            <a:gdLst>
              <a:gd name="connsiteX0" fmla="*/ 0 w 1749522"/>
              <a:gd name="connsiteY0" fmla="*/ 260652 h 521304"/>
              <a:gd name="connsiteX1" fmla="*/ 874761 w 1749522"/>
              <a:gd name="connsiteY1" fmla="*/ 0 h 521304"/>
              <a:gd name="connsiteX2" fmla="*/ 1749522 w 1749522"/>
              <a:gd name="connsiteY2" fmla="*/ 260652 h 521304"/>
              <a:gd name="connsiteX3" fmla="*/ 874761 w 1749522"/>
              <a:gd name="connsiteY3" fmla="*/ 521304 h 521304"/>
              <a:gd name="connsiteX4" fmla="*/ 0 w 1749522"/>
              <a:gd name="connsiteY4" fmla="*/ 260652 h 521304"/>
              <a:gd name="connsiteX0" fmla="*/ 9484 w 1759006"/>
              <a:gd name="connsiteY0" fmla="*/ 260652 h 538216"/>
              <a:gd name="connsiteX1" fmla="*/ 884245 w 1759006"/>
              <a:gd name="connsiteY1" fmla="*/ 0 h 538216"/>
              <a:gd name="connsiteX2" fmla="*/ 1759006 w 1759006"/>
              <a:gd name="connsiteY2" fmla="*/ 260652 h 538216"/>
              <a:gd name="connsiteX3" fmla="*/ 884245 w 1759006"/>
              <a:gd name="connsiteY3" fmla="*/ 521304 h 538216"/>
              <a:gd name="connsiteX4" fmla="*/ 447664 w 1759006"/>
              <a:gd name="connsiteY4" fmla="*/ 485036 h 538216"/>
              <a:gd name="connsiteX5" fmla="*/ 9484 w 1759006"/>
              <a:gd name="connsiteY5" fmla="*/ 260652 h 538216"/>
              <a:gd name="connsiteX0" fmla="*/ 91049 w 1840571"/>
              <a:gd name="connsiteY0" fmla="*/ 260652 h 813457"/>
              <a:gd name="connsiteX1" fmla="*/ 965810 w 1840571"/>
              <a:gd name="connsiteY1" fmla="*/ 0 h 813457"/>
              <a:gd name="connsiteX2" fmla="*/ 1840571 w 1840571"/>
              <a:gd name="connsiteY2" fmla="*/ 260652 h 813457"/>
              <a:gd name="connsiteX3" fmla="*/ 965810 w 1840571"/>
              <a:gd name="connsiteY3" fmla="*/ 521304 h 813457"/>
              <a:gd name="connsiteX4" fmla="*/ 125946 w 1840571"/>
              <a:gd name="connsiteY4" fmla="*/ 808233 h 813457"/>
              <a:gd name="connsiteX5" fmla="*/ 91049 w 1840571"/>
              <a:gd name="connsiteY5" fmla="*/ 260652 h 813457"/>
              <a:gd name="connsiteX0" fmla="*/ 91049 w 1840571"/>
              <a:gd name="connsiteY0" fmla="*/ 260652 h 812169"/>
              <a:gd name="connsiteX1" fmla="*/ 965810 w 1840571"/>
              <a:gd name="connsiteY1" fmla="*/ 0 h 812169"/>
              <a:gd name="connsiteX2" fmla="*/ 1840571 w 1840571"/>
              <a:gd name="connsiteY2" fmla="*/ 260652 h 812169"/>
              <a:gd name="connsiteX3" fmla="*/ 769140 w 1840571"/>
              <a:gd name="connsiteY3" fmla="*/ 431944 h 812169"/>
              <a:gd name="connsiteX4" fmla="*/ 125946 w 1840571"/>
              <a:gd name="connsiteY4" fmla="*/ 808233 h 812169"/>
              <a:gd name="connsiteX5" fmla="*/ 91049 w 1840571"/>
              <a:gd name="connsiteY5" fmla="*/ 260652 h 812169"/>
              <a:gd name="connsiteX0" fmla="*/ 200951 w 1775047"/>
              <a:gd name="connsiteY0" fmla="*/ 256871 h 812171"/>
              <a:gd name="connsiteX1" fmla="*/ 900286 w 1775047"/>
              <a:gd name="connsiteY1" fmla="*/ 2 h 812171"/>
              <a:gd name="connsiteX2" fmla="*/ 1775047 w 1775047"/>
              <a:gd name="connsiteY2" fmla="*/ 260654 h 812171"/>
              <a:gd name="connsiteX3" fmla="*/ 703616 w 1775047"/>
              <a:gd name="connsiteY3" fmla="*/ 431946 h 812171"/>
              <a:gd name="connsiteX4" fmla="*/ 60422 w 1775047"/>
              <a:gd name="connsiteY4" fmla="*/ 808235 h 812171"/>
              <a:gd name="connsiteX5" fmla="*/ 200951 w 1775047"/>
              <a:gd name="connsiteY5" fmla="*/ 256871 h 812171"/>
              <a:gd name="connsiteX0" fmla="*/ 200951 w 1349811"/>
              <a:gd name="connsiteY0" fmla="*/ 256895 h 812179"/>
              <a:gd name="connsiteX1" fmla="*/ 900286 w 1349811"/>
              <a:gd name="connsiteY1" fmla="*/ 26 h 812179"/>
              <a:gd name="connsiteX2" fmla="*/ 1349811 w 1349811"/>
              <a:gd name="connsiteY2" fmla="*/ 269656 h 812179"/>
              <a:gd name="connsiteX3" fmla="*/ 703616 w 1349811"/>
              <a:gd name="connsiteY3" fmla="*/ 431970 h 812179"/>
              <a:gd name="connsiteX4" fmla="*/ 60422 w 1349811"/>
              <a:gd name="connsiteY4" fmla="*/ 808259 h 812179"/>
              <a:gd name="connsiteX5" fmla="*/ 200951 w 1349811"/>
              <a:gd name="connsiteY5" fmla="*/ 256895 h 812179"/>
              <a:gd name="connsiteX0" fmla="*/ 200951 w 1349811"/>
              <a:gd name="connsiteY0" fmla="*/ 256895 h 811956"/>
              <a:gd name="connsiteX1" fmla="*/ 900286 w 1349811"/>
              <a:gd name="connsiteY1" fmla="*/ 26 h 811956"/>
              <a:gd name="connsiteX2" fmla="*/ 1349811 w 1349811"/>
              <a:gd name="connsiteY2" fmla="*/ 269656 h 811956"/>
              <a:gd name="connsiteX3" fmla="*/ 580682 w 1349811"/>
              <a:gd name="connsiteY3" fmla="*/ 410030 h 811956"/>
              <a:gd name="connsiteX4" fmla="*/ 60422 w 1349811"/>
              <a:gd name="connsiteY4" fmla="*/ 808259 h 811956"/>
              <a:gd name="connsiteX5" fmla="*/ 200951 w 1349811"/>
              <a:gd name="connsiteY5" fmla="*/ 256895 h 811956"/>
              <a:gd name="connsiteX0" fmla="*/ 200951 w 1349811"/>
              <a:gd name="connsiteY0" fmla="*/ 256895 h 811725"/>
              <a:gd name="connsiteX1" fmla="*/ 900286 w 1349811"/>
              <a:gd name="connsiteY1" fmla="*/ 26 h 811725"/>
              <a:gd name="connsiteX2" fmla="*/ 1349811 w 1349811"/>
              <a:gd name="connsiteY2" fmla="*/ 269656 h 811725"/>
              <a:gd name="connsiteX3" fmla="*/ 562276 w 1349811"/>
              <a:gd name="connsiteY3" fmla="*/ 384340 h 811725"/>
              <a:gd name="connsiteX4" fmla="*/ 60422 w 1349811"/>
              <a:gd name="connsiteY4" fmla="*/ 808259 h 811725"/>
              <a:gd name="connsiteX5" fmla="*/ 200951 w 1349811"/>
              <a:gd name="connsiteY5" fmla="*/ 256895 h 811725"/>
              <a:gd name="connsiteX0" fmla="*/ 201011 w 1349871"/>
              <a:gd name="connsiteY0" fmla="*/ 222253 h 777083"/>
              <a:gd name="connsiteX1" fmla="*/ 902328 w 1349871"/>
              <a:gd name="connsiteY1" fmla="*/ 35 h 777083"/>
              <a:gd name="connsiteX2" fmla="*/ 1349871 w 1349871"/>
              <a:gd name="connsiteY2" fmla="*/ 235014 h 777083"/>
              <a:gd name="connsiteX3" fmla="*/ 562336 w 1349871"/>
              <a:gd name="connsiteY3" fmla="*/ 349698 h 777083"/>
              <a:gd name="connsiteX4" fmla="*/ 60482 w 1349871"/>
              <a:gd name="connsiteY4" fmla="*/ 773617 h 777083"/>
              <a:gd name="connsiteX5" fmla="*/ 201011 w 1349871"/>
              <a:gd name="connsiteY5" fmla="*/ 222253 h 777083"/>
              <a:gd name="connsiteX0" fmla="*/ 204643 w 1348933"/>
              <a:gd name="connsiteY0" fmla="*/ 239791 h 777054"/>
              <a:gd name="connsiteX1" fmla="*/ 901390 w 1348933"/>
              <a:gd name="connsiteY1" fmla="*/ 6 h 777054"/>
              <a:gd name="connsiteX2" fmla="*/ 1348933 w 1348933"/>
              <a:gd name="connsiteY2" fmla="*/ 234985 h 777054"/>
              <a:gd name="connsiteX3" fmla="*/ 561398 w 1348933"/>
              <a:gd name="connsiteY3" fmla="*/ 349669 h 777054"/>
              <a:gd name="connsiteX4" fmla="*/ 59544 w 1348933"/>
              <a:gd name="connsiteY4" fmla="*/ 773588 h 777054"/>
              <a:gd name="connsiteX5" fmla="*/ 204643 w 1348933"/>
              <a:gd name="connsiteY5" fmla="*/ 239791 h 777054"/>
              <a:gd name="connsiteX0" fmla="*/ 204744 w 1349034"/>
              <a:gd name="connsiteY0" fmla="*/ 226617 h 763880"/>
              <a:gd name="connsiteX1" fmla="*/ 904919 w 1349034"/>
              <a:gd name="connsiteY1" fmla="*/ 7 h 763880"/>
              <a:gd name="connsiteX2" fmla="*/ 1349034 w 1349034"/>
              <a:gd name="connsiteY2" fmla="*/ 221811 h 763880"/>
              <a:gd name="connsiteX3" fmla="*/ 561499 w 1349034"/>
              <a:gd name="connsiteY3" fmla="*/ 336495 h 763880"/>
              <a:gd name="connsiteX4" fmla="*/ 59645 w 1349034"/>
              <a:gd name="connsiteY4" fmla="*/ 760414 h 763880"/>
              <a:gd name="connsiteX5" fmla="*/ 204744 w 1349034"/>
              <a:gd name="connsiteY5" fmla="*/ 226617 h 763880"/>
              <a:gd name="connsiteX0" fmla="*/ 204744 w 1349034"/>
              <a:gd name="connsiteY0" fmla="*/ 226617 h 764236"/>
              <a:gd name="connsiteX1" fmla="*/ 904919 w 1349034"/>
              <a:gd name="connsiteY1" fmla="*/ 7 h 764236"/>
              <a:gd name="connsiteX2" fmla="*/ 1349034 w 1349034"/>
              <a:gd name="connsiteY2" fmla="*/ 221811 h 764236"/>
              <a:gd name="connsiteX3" fmla="*/ 531597 w 1349034"/>
              <a:gd name="connsiteY3" fmla="*/ 374754 h 764236"/>
              <a:gd name="connsiteX4" fmla="*/ 59645 w 1349034"/>
              <a:gd name="connsiteY4" fmla="*/ 760414 h 764236"/>
              <a:gd name="connsiteX5" fmla="*/ 204744 w 1349034"/>
              <a:gd name="connsiteY5" fmla="*/ 226617 h 764236"/>
              <a:gd name="connsiteX0" fmla="*/ 202637 w 1346927"/>
              <a:gd name="connsiteY0" fmla="*/ 226617 h 763320"/>
              <a:gd name="connsiteX1" fmla="*/ 902812 w 1346927"/>
              <a:gd name="connsiteY1" fmla="*/ 7 h 763320"/>
              <a:gd name="connsiteX2" fmla="*/ 1346927 w 1346927"/>
              <a:gd name="connsiteY2" fmla="*/ 221811 h 763320"/>
              <a:gd name="connsiteX3" fmla="*/ 529490 w 1346927"/>
              <a:gd name="connsiteY3" fmla="*/ 374754 h 763320"/>
              <a:gd name="connsiteX4" fmla="*/ 57538 w 1346927"/>
              <a:gd name="connsiteY4" fmla="*/ 760414 h 763320"/>
              <a:gd name="connsiteX5" fmla="*/ 23891 w 1346927"/>
              <a:gd name="connsiteY5" fmla="*/ 534769 h 763320"/>
              <a:gd name="connsiteX6" fmla="*/ 202637 w 1346927"/>
              <a:gd name="connsiteY6" fmla="*/ 226617 h 763320"/>
              <a:gd name="connsiteX0" fmla="*/ 221421 w 1365711"/>
              <a:gd name="connsiteY0" fmla="*/ 226617 h 763527"/>
              <a:gd name="connsiteX1" fmla="*/ 921596 w 1365711"/>
              <a:gd name="connsiteY1" fmla="*/ 7 h 763527"/>
              <a:gd name="connsiteX2" fmla="*/ 1365711 w 1365711"/>
              <a:gd name="connsiteY2" fmla="*/ 221811 h 763527"/>
              <a:gd name="connsiteX3" fmla="*/ 548274 w 1365711"/>
              <a:gd name="connsiteY3" fmla="*/ 374754 h 763527"/>
              <a:gd name="connsiteX4" fmla="*/ 76322 w 1365711"/>
              <a:gd name="connsiteY4" fmla="*/ 760414 h 763527"/>
              <a:gd name="connsiteX5" fmla="*/ 13076 w 1365711"/>
              <a:gd name="connsiteY5" fmla="*/ 547160 h 763527"/>
              <a:gd name="connsiteX6" fmla="*/ 221421 w 1365711"/>
              <a:gd name="connsiteY6" fmla="*/ 226617 h 763527"/>
              <a:gd name="connsiteX0" fmla="*/ 214455 w 1358745"/>
              <a:gd name="connsiteY0" fmla="*/ 226617 h 753911"/>
              <a:gd name="connsiteX1" fmla="*/ 914630 w 1358745"/>
              <a:gd name="connsiteY1" fmla="*/ 7 h 753911"/>
              <a:gd name="connsiteX2" fmla="*/ 1358745 w 1358745"/>
              <a:gd name="connsiteY2" fmla="*/ 221811 h 753911"/>
              <a:gd name="connsiteX3" fmla="*/ 541308 w 1358745"/>
              <a:gd name="connsiteY3" fmla="*/ 374754 h 753911"/>
              <a:gd name="connsiteX4" fmla="*/ 116040 w 1358745"/>
              <a:gd name="connsiteY4" fmla="*/ 750613 h 753911"/>
              <a:gd name="connsiteX5" fmla="*/ 6110 w 1358745"/>
              <a:gd name="connsiteY5" fmla="*/ 547160 h 753911"/>
              <a:gd name="connsiteX6" fmla="*/ 214455 w 1358745"/>
              <a:gd name="connsiteY6" fmla="*/ 226617 h 7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745" h="753911">
                <a:moveTo>
                  <a:pt x="214455" y="226617"/>
                </a:moveTo>
                <a:cubicBezTo>
                  <a:pt x="365875" y="135425"/>
                  <a:pt x="723915" y="808"/>
                  <a:pt x="914630" y="7"/>
                </a:cubicBezTo>
                <a:cubicBezTo>
                  <a:pt x="1105345" y="-794"/>
                  <a:pt x="1358745" y="77857"/>
                  <a:pt x="1358745" y="221811"/>
                </a:cubicBezTo>
                <a:cubicBezTo>
                  <a:pt x="1358745" y="365765"/>
                  <a:pt x="748425" y="286620"/>
                  <a:pt x="541308" y="374754"/>
                </a:cubicBezTo>
                <a:cubicBezTo>
                  <a:pt x="334191" y="462888"/>
                  <a:pt x="200306" y="723944"/>
                  <a:pt x="116040" y="750613"/>
                </a:cubicBezTo>
                <a:cubicBezTo>
                  <a:pt x="31774" y="777282"/>
                  <a:pt x="-18073" y="636126"/>
                  <a:pt x="6110" y="547160"/>
                </a:cubicBezTo>
                <a:cubicBezTo>
                  <a:pt x="30293" y="458194"/>
                  <a:pt x="63035" y="317809"/>
                  <a:pt x="214455" y="226617"/>
                </a:cubicBezTo>
                <a:close/>
              </a:path>
            </a:pathLst>
          </a:custGeom>
          <a:solidFill>
            <a:schemeClr val="bg1">
              <a:alpha val="50000"/>
            </a:schemeClr>
          </a:solidFill>
          <a:ln>
            <a:noFill/>
          </a:ln>
        </p:spPr>
        <p:txBody>
          <a:bodyPr lIns="77748" tIns="77748" rIns="77748" bIns="77748"/>
          <a:lstStyle>
            <a:defPPr>
              <a:defRPr lang="en-US"/>
            </a:defPPr>
            <a:lvl1pPr marL="0" lvl="0" indent="0" defTabSz="895350" eaLnBrk="1" latinLnBrk="0" hangingPunct="1">
              <a:buClr>
                <a:schemeClr val="tx2"/>
              </a:buClr>
              <a:buSzPct val="100000"/>
              <a:defRPr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3526">
              <a:buClr>
                <a:srgbClr val="000000"/>
              </a:buClr>
              <a:defRPr/>
            </a:pPr>
            <a:endParaRPr lang="nl-NL" sz="1632" dirty="0">
              <a:solidFill>
                <a:srgbClr val="000000"/>
              </a:solidFill>
            </a:endParaRPr>
          </a:p>
        </p:txBody>
      </p:sp>
      <p:sp>
        <p:nvSpPr>
          <p:cNvPr id="47" name="Rectangle 20"/>
          <p:cNvSpPr txBox="1"/>
          <p:nvPr>
            <p:custDataLst>
              <p:tags r:id="rId12"/>
            </p:custDataLst>
          </p:nvPr>
        </p:nvSpPr>
        <p:spPr>
          <a:xfrm>
            <a:off x="8220075" y="2803526"/>
            <a:ext cx="1182688" cy="334963"/>
          </a:xfrm>
          <a:prstGeom prst="rect">
            <a:avLst/>
          </a:prstGeom>
          <a:solidFill>
            <a:schemeClr val="accent2"/>
          </a:solidFill>
          <a:ln>
            <a:noFill/>
          </a:ln>
        </p:spPr>
        <p:txBody>
          <a:bodyPr lIns="77748" tIns="77748" rIns="77748" bIns="77748" anchor="ct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defTabSz="913526">
              <a:buClr>
                <a:srgbClr val="000000"/>
              </a:buClr>
              <a:defRPr/>
            </a:pPr>
            <a:r>
              <a:rPr lang="nl-NL" sz="1632" b="1" dirty="0">
                <a:solidFill>
                  <a:srgbClr val="FFFFFF"/>
                </a:solidFill>
              </a:rPr>
              <a:t>Terneuzen</a:t>
            </a:r>
          </a:p>
        </p:txBody>
      </p:sp>
      <p:pic>
        <p:nvPicPr>
          <p:cNvPr id="20503" name="Picture 47"/>
          <p:cNvPicPr>
            <a:picLocks/>
          </p:cNvPicPr>
          <p:nvPr/>
        </p:nvPicPr>
        <p:blipFill>
          <a:blip r:embed="rId19">
            <a:extLst>
              <a:ext uri="{28A0092B-C50C-407E-A947-70E740481C1C}">
                <a14:useLocalDpi xmlns:a14="http://schemas.microsoft.com/office/drawing/2010/main" val="0"/>
              </a:ext>
            </a:extLst>
          </a:blip>
          <a:srcRect/>
          <a:stretch>
            <a:fillRect/>
          </a:stretch>
        </p:blipFill>
        <p:spPr bwMode="auto">
          <a:xfrm>
            <a:off x="8547101" y="3141663"/>
            <a:ext cx="8683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48"/>
          <p:cNvPicPr>
            <a:picLocks/>
          </p:cNvPicPr>
          <p:nvPr/>
        </p:nvPicPr>
        <p:blipFill>
          <a:blip r:embed="rId20">
            <a:extLst>
              <a:ext uri="{28A0092B-C50C-407E-A947-70E740481C1C}">
                <a14:useLocalDpi xmlns:a14="http://schemas.microsoft.com/office/drawing/2010/main" val="0"/>
              </a:ext>
            </a:extLst>
          </a:blip>
          <a:srcRect/>
          <a:stretch>
            <a:fillRect/>
          </a:stretch>
        </p:blipFill>
        <p:spPr bwMode="auto">
          <a:xfrm>
            <a:off x="7893050" y="5172075"/>
            <a:ext cx="83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20"/>
          <p:cNvSpPr txBox="1"/>
          <p:nvPr>
            <p:custDataLst>
              <p:tags r:id="rId13"/>
            </p:custDataLst>
          </p:nvPr>
        </p:nvSpPr>
        <p:spPr>
          <a:xfrm>
            <a:off x="6889750" y="2095501"/>
            <a:ext cx="1225550" cy="334963"/>
          </a:xfrm>
          <a:prstGeom prst="rect">
            <a:avLst/>
          </a:prstGeom>
          <a:solidFill>
            <a:schemeClr val="accent2"/>
          </a:solidFill>
          <a:ln>
            <a:noFill/>
          </a:ln>
        </p:spPr>
        <p:txBody>
          <a:bodyPr lIns="77748" tIns="77748" rIns="77748" bIns="77748" anchor="ctr"/>
          <a:lstStyle>
            <a:defPPr>
              <a:defRPr lang="en-US"/>
            </a:defPPr>
            <a:lvl1pPr marL="0" lvl="0" indent="0" defTabSz="895350" eaLnBrk="1" latinLnBrk="0" hangingPunct="1">
              <a:buClr>
                <a:schemeClr val="tx2"/>
              </a:buClr>
              <a:buSzPct val="100000"/>
              <a:defRPr b="1" baseline="0">
                <a:solidFill>
                  <a:schemeClr val="bg1"/>
                </a:solidFill>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913526">
              <a:buClr>
                <a:srgbClr val="000000"/>
              </a:buClr>
              <a:defRPr/>
            </a:pPr>
            <a:r>
              <a:rPr lang="nl-NL" sz="1632" dirty="0">
                <a:solidFill>
                  <a:srgbClr val="FFFFFF"/>
                </a:solidFill>
              </a:rPr>
              <a:t>Vlissingen</a:t>
            </a:r>
          </a:p>
        </p:txBody>
      </p:sp>
      <p:pic>
        <p:nvPicPr>
          <p:cNvPr id="20506" name="Picture 50"/>
          <p:cNvPicPr>
            <a:picLocks/>
          </p:cNvPicPr>
          <p:nvPr/>
        </p:nvPicPr>
        <p:blipFill>
          <a:blip r:embed="rId19">
            <a:extLst>
              <a:ext uri="{28A0092B-C50C-407E-A947-70E740481C1C}">
                <a14:useLocalDpi xmlns:a14="http://schemas.microsoft.com/office/drawing/2010/main" val="0"/>
              </a:ext>
            </a:extLst>
          </a:blip>
          <a:srcRect/>
          <a:stretch>
            <a:fillRect/>
          </a:stretch>
        </p:blipFill>
        <p:spPr bwMode="auto">
          <a:xfrm>
            <a:off x="6889751" y="1806575"/>
            <a:ext cx="8683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20"/>
          <p:cNvSpPr txBox="1"/>
          <p:nvPr>
            <p:custDataLst>
              <p:tags r:id="rId14"/>
            </p:custDataLst>
          </p:nvPr>
        </p:nvSpPr>
        <p:spPr>
          <a:xfrm>
            <a:off x="7572375" y="5480050"/>
            <a:ext cx="1182688" cy="336550"/>
          </a:xfrm>
          <a:prstGeom prst="rect">
            <a:avLst/>
          </a:prstGeom>
          <a:solidFill>
            <a:schemeClr val="accent2"/>
          </a:solidFill>
          <a:ln>
            <a:noFill/>
          </a:ln>
        </p:spPr>
        <p:txBody>
          <a:bodyPr lIns="77748" tIns="77748" rIns="77748" bIns="77748" anchor="ct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defTabSz="913526">
              <a:buClr>
                <a:srgbClr val="000000"/>
              </a:buClr>
              <a:defRPr/>
            </a:pPr>
            <a:r>
              <a:rPr lang="nl-NL" sz="1632" b="1">
                <a:solidFill>
                  <a:srgbClr val="FFFFFF"/>
                </a:solidFill>
              </a:rPr>
              <a:t>Gent</a:t>
            </a:r>
            <a:endParaRPr lang="nl-NL" sz="1632" b="1" dirty="0">
              <a:solidFill>
                <a:srgbClr val="FFFFFF"/>
              </a:solidFill>
            </a:endParaRPr>
          </a:p>
        </p:txBody>
      </p:sp>
      <p:sp>
        <p:nvSpPr>
          <p:cNvPr id="29" name="Titel 28"/>
          <p:cNvSpPr>
            <a:spLocks noGrp="1"/>
          </p:cNvSpPr>
          <p:nvPr>
            <p:ph type="title"/>
          </p:nvPr>
        </p:nvSpPr>
        <p:spPr>
          <a:xfrm>
            <a:off x="1524001" y="1"/>
            <a:ext cx="8639999" cy="955675"/>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l"/>
            <a:r>
              <a:rPr lang="nl-NL" sz="3600" dirty="0">
                <a:latin typeface="Downcome" panose="00000400000000000000" pitchFamily="2" charset="0"/>
              </a:rPr>
              <a:t>    Havenfusie North Sea Port</a:t>
            </a:r>
          </a:p>
        </p:txBody>
      </p:sp>
      <p:sp>
        <p:nvSpPr>
          <p:cNvPr id="30" name="Gelijkbenige driehoek 29"/>
          <p:cNvSpPr/>
          <p:nvPr/>
        </p:nvSpPr>
        <p:spPr>
          <a:xfrm rot="5400000">
            <a:off x="9938163" y="225837"/>
            <a:ext cx="955674" cy="504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3" name="Rechthoek 32"/>
          <p:cNvSpPr/>
          <p:nvPr/>
        </p:nvSpPr>
        <p:spPr>
          <a:xfrm>
            <a:off x="1524002" y="6483569"/>
            <a:ext cx="9144000" cy="374432"/>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 3"/>
          <p:cNvSpPr/>
          <p:nvPr/>
        </p:nvSpPr>
        <p:spPr>
          <a:xfrm>
            <a:off x="4620949" y="3244334"/>
            <a:ext cx="2950103" cy="369332"/>
          </a:xfrm>
          <a:prstGeom prst="rect">
            <a:avLst/>
          </a:prstGeom>
        </p:spPr>
        <p:txBody>
          <a:bodyPr wrap="none">
            <a:spAutoFit/>
          </a:bodyPr>
          <a:lstStyle/>
          <a:p>
            <a:r>
              <a:rPr lang="nl-NL" dirty="0">
                <a:solidFill>
                  <a:schemeClr val="bg1"/>
                </a:solidFill>
                <a:latin typeface="Downcome"/>
              </a:rPr>
              <a:t>Actieprogramma’s in Kanaalzone </a:t>
            </a:r>
          </a:p>
        </p:txBody>
      </p:sp>
    </p:spTree>
    <p:extLst>
      <p:ext uri="{BB962C8B-B14F-4D97-AF65-F5344CB8AC3E}">
        <p14:creationId xmlns:p14="http://schemas.microsoft.com/office/powerpoint/2010/main" val="295469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0"/>
            <a:ext cx="8640000" cy="1080000"/>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1981200" y="305047"/>
            <a:ext cx="8060852" cy="646331"/>
          </a:xfrm>
          <a:prstGeom prst="rect">
            <a:avLst/>
          </a:prstGeom>
          <a:noFill/>
        </p:spPr>
        <p:txBody>
          <a:bodyPr wrap="square" rtlCol="0">
            <a:spAutoFit/>
          </a:bodyPr>
          <a:lstStyle/>
          <a:p>
            <a:r>
              <a:rPr lang="nl-NL" sz="3600" dirty="0">
                <a:solidFill>
                  <a:schemeClr val="bg1"/>
                </a:solidFill>
                <a:latin typeface="Downcome"/>
              </a:rPr>
              <a:t>North Sea port </a:t>
            </a:r>
          </a:p>
        </p:txBody>
      </p:sp>
      <p:sp>
        <p:nvSpPr>
          <p:cNvPr id="10" name="Rechthoek 9"/>
          <p:cNvSpPr/>
          <p:nvPr/>
        </p:nvSpPr>
        <p:spPr>
          <a:xfrm>
            <a:off x="1524002" y="6483569"/>
            <a:ext cx="9144000" cy="374432"/>
          </a:xfrm>
          <a:prstGeom prst="rect">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2101630"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Logistiek</a:t>
            </a:r>
          </a:p>
        </p:txBody>
      </p:sp>
      <p:sp>
        <p:nvSpPr>
          <p:cNvPr id="13" name="Gelijkbenige driehoek 12"/>
          <p:cNvSpPr/>
          <p:nvPr/>
        </p:nvSpPr>
        <p:spPr>
          <a:xfrm rot="5400000">
            <a:off x="9876645" y="287355"/>
            <a:ext cx="1078710" cy="504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ekstvak 15"/>
          <p:cNvSpPr txBox="1"/>
          <p:nvPr/>
        </p:nvSpPr>
        <p:spPr>
          <a:xfrm>
            <a:off x="3514410" y="6473416"/>
            <a:ext cx="984471" cy="400110"/>
          </a:xfrm>
          <a:prstGeom prst="rect">
            <a:avLst/>
          </a:prstGeom>
          <a:noFill/>
        </p:spPr>
        <p:txBody>
          <a:bodyPr wrap="square" rtlCol="0">
            <a:spAutoFit/>
          </a:bodyPr>
          <a:lstStyle/>
          <a:p>
            <a:r>
              <a:rPr lang="nl-NL" sz="2000" dirty="0" err="1">
                <a:solidFill>
                  <a:schemeClr val="bg1"/>
                </a:solidFill>
                <a:latin typeface="Portago ITC" panose="02000506030000020004" pitchFamily="2" charset="0"/>
                <a:cs typeface="PortagoITC TT"/>
              </a:rPr>
              <a:t>Biobase</a:t>
            </a:r>
            <a:endParaRPr lang="nl-NL" sz="2000" dirty="0">
              <a:solidFill>
                <a:schemeClr val="bg1"/>
              </a:solidFill>
              <a:latin typeface="Portago ITC" panose="02000506030000020004" pitchFamily="2" charset="0"/>
              <a:cs typeface="PortagoITC TT"/>
            </a:endParaRPr>
          </a:p>
        </p:txBody>
      </p:sp>
      <p:sp>
        <p:nvSpPr>
          <p:cNvPr id="19" name="Tekstvak 18"/>
          <p:cNvSpPr txBox="1"/>
          <p:nvPr/>
        </p:nvSpPr>
        <p:spPr>
          <a:xfrm>
            <a:off x="4833565" y="6473416"/>
            <a:ext cx="984471"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Industrie</a:t>
            </a:r>
          </a:p>
        </p:txBody>
      </p:sp>
      <p:sp>
        <p:nvSpPr>
          <p:cNvPr id="20" name="Gelijkbenige driehoek 19"/>
          <p:cNvSpPr/>
          <p:nvPr/>
        </p:nvSpPr>
        <p:spPr>
          <a:xfrm rot="5400000">
            <a:off x="6010821" y="6547330"/>
            <a:ext cx="374430" cy="252002"/>
          </a:xfrm>
          <a:prstGeom prst="triangle">
            <a:avLst/>
          </a:prstGeom>
          <a:solidFill>
            <a:srgbClr val="EA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p:cNvSpPr txBox="1"/>
          <p:nvPr/>
        </p:nvSpPr>
        <p:spPr>
          <a:xfrm>
            <a:off x="6290856" y="6473416"/>
            <a:ext cx="1783136"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Kennis &amp; Innovatie</a:t>
            </a:r>
          </a:p>
        </p:txBody>
      </p:sp>
      <p:sp>
        <p:nvSpPr>
          <p:cNvPr id="24" name="Gelijkbenige driehoek 23"/>
          <p:cNvSpPr/>
          <p:nvPr/>
        </p:nvSpPr>
        <p:spPr>
          <a:xfrm rot="5400000">
            <a:off x="1909203" y="6593016"/>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Tekstvak 26"/>
          <p:cNvSpPr txBox="1"/>
          <p:nvPr/>
        </p:nvSpPr>
        <p:spPr>
          <a:xfrm>
            <a:off x="8458200" y="6473416"/>
            <a:ext cx="2209800" cy="400110"/>
          </a:xfrm>
          <a:prstGeom prst="rect">
            <a:avLst/>
          </a:prstGeom>
          <a:noFill/>
        </p:spPr>
        <p:txBody>
          <a:bodyPr wrap="square" rtlCol="0">
            <a:spAutoFit/>
          </a:bodyPr>
          <a:lstStyle/>
          <a:p>
            <a:r>
              <a:rPr lang="nl-NL" sz="2000" dirty="0">
                <a:solidFill>
                  <a:schemeClr val="bg1"/>
                </a:solidFill>
                <a:latin typeface="Portago ITC" panose="02000506030000020004" pitchFamily="2" charset="0"/>
                <a:cs typeface="PortagoITC TT"/>
              </a:rPr>
              <a:t>Poort naar de wereld</a:t>
            </a:r>
          </a:p>
        </p:txBody>
      </p:sp>
      <p:sp>
        <p:nvSpPr>
          <p:cNvPr id="29" name="Gelijkbenige driehoek 28"/>
          <p:cNvSpPr/>
          <p:nvPr/>
        </p:nvSpPr>
        <p:spPr>
          <a:xfrm rot="5400000">
            <a:off x="3329111" y="6593017"/>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Gelijkbenige driehoek 29"/>
          <p:cNvSpPr/>
          <p:nvPr/>
        </p:nvSpPr>
        <p:spPr>
          <a:xfrm rot="5400000">
            <a:off x="4650790" y="6593018"/>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Gelijkbenige driehoek 30"/>
          <p:cNvSpPr/>
          <p:nvPr/>
        </p:nvSpPr>
        <p:spPr>
          <a:xfrm rot="5400000">
            <a:off x="6126039" y="6593019"/>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Gelijkbenige driehoek 31"/>
          <p:cNvSpPr/>
          <p:nvPr/>
        </p:nvSpPr>
        <p:spPr>
          <a:xfrm rot="5400000">
            <a:off x="8298302" y="6593020"/>
            <a:ext cx="215997" cy="1800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Rechthoek 4"/>
          <p:cNvSpPr/>
          <p:nvPr/>
        </p:nvSpPr>
        <p:spPr>
          <a:xfrm>
            <a:off x="1220437" y="1078711"/>
            <a:ext cx="9765063" cy="5262979"/>
          </a:xfrm>
          <a:prstGeom prst="rect">
            <a:avLst/>
          </a:prstGeom>
        </p:spPr>
        <p:txBody>
          <a:bodyPr wrap="square">
            <a:spAutoFit/>
          </a:bodyPr>
          <a:lstStyle/>
          <a:p>
            <a:r>
              <a:rPr lang="nl-NL" sz="1600" b="1" dirty="0"/>
              <a:t>Jaarlijks varen ruim 9.300 zeeschepen en bijna 40.000 binnenvaartschepen het havengebied binnen om goederen te laden en te lossen. North Sea Port is via de (Noord)zee bereikbaar en is verbonden met het Europese netwerk van binnenwateren.</a:t>
            </a:r>
          </a:p>
          <a:p>
            <a:endParaRPr lang="nl-NL" sz="1600" b="1" dirty="0"/>
          </a:p>
          <a:p>
            <a:r>
              <a:rPr lang="nl-NL" sz="1600" b="1" dirty="0"/>
              <a:t>Toegevoegde waarde</a:t>
            </a:r>
          </a:p>
          <a:p>
            <a:pPr>
              <a:buFont typeface="Arial" panose="020B0604020202020204" pitchFamily="34" charset="0"/>
              <a:buChar char="•"/>
            </a:pPr>
            <a:r>
              <a:rPr lang="nl-NL" sz="1600" dirty="0"/>
              <a:t>13,49 miljard euro</a:t>
            </a:r>
          </a:p>
          <a:p>
            <a:pPr>
              <a:buFont typeface="Arial" panose="020B0604020202020204" pitchFamily="34" charset="0"/>
              <a:buChar char="•"/>
            </a:pPr>
            <a:r>
              <a:rPr lang="nl-NL" sz="1600" dirty="0"/>
              <a:t>de nummer 3 van de Europese havens</a:t>
            </a:r>
          </a:p>
          <a:p>
            <a:r>
              <a:rPr lang="nl-NL" sz="1600" b="1" dirty="0"/>
              <a:t>Werkgelegenheid</a:t>
            </a:r>
          </a:p>
          <a:p>
            <a:pPr>
              <a:buFont typeface="Arial" panose="020B0604020202020204" pitchFamily="34" charset="0"/>
              <a:buChar char="•"/>
            </a:pPr>
            <a:r>
              <a:rPr lang="nl-NL" sz="1600" dirty="0"/>
              <a:t>98.372 banen (43.941 direct en 54.431 indirect)</a:t>
            </a:r>
          </a:p>
          <a:p>
            <a:pPr>
              <a:buFont typeface="Arial" panose="020B0604020202020204" pitchFamily="34" charset="0"/>
              <a:buChar char="•"/>
            </a:pPr>
            <a:r>
              <a:rPr lang="nl-NL" sz="1600" dirty="0"/>
              <a:t>ongeveer 525 bedrijven</a:t>
            </a:r>
          </a:p>
          <a:p>
            <a:r>
              <a:rPr lang="nl-NL" sz="1600" b="1" dirty="0"/>
              <a:t>Goederenverkeer</a:t>
            </a:r>
          </a:p>
          <a:p>
            <a:pPr>
              <a:buFont typeface="Arial" panose="020B0604020202020204" pitchFamily="34" charset="0"/>
              <a:buChar char="•"/>
            </a:pPr>
            <a:r>
              <a:rPr lang="nl-NL" sz="1600" dirty="0"/>
              <a:t>70,3 miljoen ton goederen via zeevaart vervoerd door 9.371 zeeschepen</a:t>
            </a:r>
          </a:p>
          <a:p>
            <a:pPr>
              <a:buFont typeface="Arial" panose="020B0604020202020204" pitchFamily="34" charset="0"/>
              <a:buChar char="•"/>
            </a:pPr>
            <a:r>
              <a:rPr lang="nl-NL" sz="1600" dirty="0"/>
              <a:t>58 miljoen ton goederen via binnenvaart vervoerd door 40.000 binnenvaartschepen</a:t>
            </a:r>
          </a:p>
          <a:p>
            <a:pPr>
              <a:buFont typeface="Arial" panose="020B0604020202020204" pitchFamily="34" charset="0"/>
              <a:buChar char="•"/>
            </a:pPr>
            <a:r>
              <a:rPr lang="nl-NL" sz="1600" dirty="0"/>
              <a:t>de nummer 10 van de Europese havens</a:t>
            </a:r>
          </a:p>
          <a:p>
            <a:r>
              <a:rPr lang="nl-NL" sz="1600" b="1" dirty="0"/>
              <a:t>Nieuwe Sluis Terneuzen</a:t>
            </a:r>
          </a:p>
          <a:p>
            <a:pPr>
              <a:buFont typeface="Arial" panose="020B0604020202020204" pitchFamily="34" charset="0"/>
              <a:buChar char="•"/>
            </a:pPr>
            <a:r>
              <a:rPr lang="nl-NL" sz="1600" dirty="0"/>
              <a:t>in het sluizencomplex komt in de loop van 2022 een nieuwe grote sluis</a:t>
            </a:r>
          </a:p>
          <a:p>
            <a:pPr>
              <a:buFont typeface="Arial" panose="020B0604020202020204" pitchFamily="34" charset="0"/>
              <a:buChar char="•"/>
            </a:pPr>
            <a:r>
              <a:rPr lang="nl-NL" sz="1600" dirty="0"/>
              <a:t>wordt 427 meter lang, 55 meter breed en 16 meter diep</a:t>
            </a:r>
          </a:p>
          <a:p>
            <a:pPr>
              <a:buFont typeface="Arial" panose="020B0604020202020204" pitchFamily="34" charset="0"/>
              <a:buChar char="•"/>
            </a:pPr>
            <a:r>
              <a:rPr lang="nl-NL" sz="1600" dirty="0"/>
              <a:t>is geschikt voor grote zeeschepen van 366 meter lang, 49 meter breed en 15 meter diep</a:t>
            </a:r>
          </a:p>
          <a:p>
            <a:r>
              <a:rPr lang="nl-NL" sz="1600" b="1" dirty="0"/>
              <a:t>Havengebied</a:t>
            </a:r>
          </a:p>
          <a:p>
            <a:r>
              <a:rPr lang="nl-NL" sz="1600" dirty="0"/>
              <a:t>Het havengebied is 60 kilometer lang, van Vlissingen over Terneuzen in Nederland tot in Gent in België.</a:t>
            </a:r>
          </a:p>
          <a:p>
            <a:pPr>
              <a:buFont typeface="Arial" panose="020B0604020202020204" pitchFamily="34" charset="0"/>
              <a:buChar char="•"/>
            </a:pPr>
            <a:r>
              <a:rPr lang="nl-NL" sz="1600" dirty="0"/>
              <a:t>ca. 9.100 hectare (of bijna 18.000 voetbalvelden)</a:t>
            </a:r>
          </a:p>
        </p:txBody>
      </p:sp>
    </p:spTree>
    <p:extLst>
      <p:ext uri="{BB962C8B-B14F-4D97-AF65-F5344CB8AC3E}">
        <p14:creationId xmlns:p14="http://schemas.microsoft.com/office/powerpoint/2010/main" val="2399059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Ova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Rectangle"/>
</p:tagLst>
</file>

<file path=ppt/tags/tag21.xml><?xml version="1.0" encoding="utf-8"?>
<p:tagLst xmlns:a="http://schemas.openxmlformats.org/drawingml/2006/main" xmlns:r="http://schemas.openxmlformats.org/officeDocument/2006/relationships" xmlns:p="http://schemas.openxmlformats.org/presentationml/2006/main">
  <p:tag name="NAME" val="Rectangle"/>
</p:tagLst>
</file>

<file path=ppt/tags/tag22.xml><?xml version="1.0" encoding="utf-8"?>
<p:tagLst xmlns:a="http://schemas.openxmlformats.org/drawingml/2006/main" xmlns:r="http://schemas.openxmlformats.org/officeDocument/2006/relationships" xmlns:p="http://schemas.openxmlformats.org/presentationml/2006/main">
  <p:tag name="NAME" val="Oval"/>
</p:tagLst>
</file>

<file path=ppt/tags/tag23.xml><?xml version="1.0" encoding="utf-8"?>
<p:tagLst xmlns:a="http://schemas.openxmlformats.org/drawingml/2006/main" xmlns:r="http://schemas.openxmlformats.org/officeDocument/2006/relationships" xmlns:p="http://schemas.openxmlformats.org/presentationml/2006/main">
  <p:tag name="NAME" val="Oval"/>
</p:tagLst>
</file>

<file path=ppt/tags/tag24.xml><?xml version="1.0" encoding="utf-8"?>
<p:tagLst xmlns:a="http://schemas.openxmlformats.org/drawingml/2006/main" xmlns:r="http://schemas.openxmlformats.org/officeDocument/2006/relationships" xmlns:p="http://schemas.openxmlformats.org/presentationml/2006/main">
  <p:tag name="NAME" val="Oval"/>
</p:tagLst>
</file>

<file path=ppt/tags/tag25.xml><?xml version="1.0" encoding="utf-8"?>
<p:tagLst xmlns:a="http://schemas.openxmlformats.org/drawingml/2006/main" xmlns:r="http://schemas.openxmlformats.org/officeDocument/2006/relationships" xmlns:p="http://schemas.openxmlformats.org/presentationml/2006/main">
  <p:tag name="NAME" val="Rectangle"/>
</p:tagLst>
</file>

<file path=ppt/tags/tag26.xml><?xml version="1.0" encoding="utf-8"?>
<p:tagLst xmlns:a="http://schemas.openxmlformats.org/drawingml/2006/main" xmlns:r="http://schemas.openxmlformats.org/officeDocument/2006/relationships" xmlns:p="http://schemas.openxmlformats.org/presentationml/2006/main">
  <p:tag name="NAME" val="Rectangle"/>
</p:tagLst>
</file>

<file path=ppt/tags/tag27.xml><?xml version="1.0" encoding="utf-8"?>
<p:tagLst xmlns:a="http://schemas.openxmlformats.org/drawingml/2006/main" xmlns:r="http://schemas.openxmlformats.org/officeDocument/2006/relationships" xmlns:p="http://schemas.openxmlformats.org/presentationml/2006/main">
  <p:tag name="NAME" val="Rectangle"/>
</p:tagLst>
</file>

<file path=ppt/tags/tag28.xml><?xml version="1.0" encoding="utf-8"?>
<p:tagLst xmlns:a="http://schemas.openxmlformats.org/drawingml/2006/main" xmlns:r="http://schemas.openxmlformats.org/officeDocument/2006/relationships" xmlns:p="http://schemas.openxmlformats.org/presentationml/2006/main">
  <p:tag name="NAME" val="Rectangle"/>
</p:tagLst>
</file>

<file path=ppt/tags/tag29.xml><?xml version="1.0" encoding="utf-8"?>
<p:tagLst xmlns:a="http://schemas.openxmlformats.org/drawingml/2006/main" xmlns:r="http://schemas.openxmlformats.org/officeDocument/2006/relationships" xmlns:p="http://schemas.openxmlformats.org/presentationml/2006/main">
  <p:tag name="NAME" val="Oval"/>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30.xml><?xml version="1.0" encoding="utf-8"?>
<p:tagLst xmlns:a="http://schemas.openxmlformats.org/drawingml/2006/main" xmlns:r="http://schemas.openxmlformats.org/officeDocument/2006/relationships" xmlns:p="http://schemas.openxmlformats.org/presentationml/2006/main">
  <p:tag name="NAME" val="Rectangle"/>
</p:tagLst>
</file>

<file path=ppt/tags/tag31.xml><?xml version="1.0" encoding="utf-8"?>
<p:tagLst xmlns:a="http://schemas.openxmlformats.org/drawingml/2006/main" xmlns:r="http://schemas.openxmlformats.org/officeDocument/2006/relationships" xmlns:p="http://schemas.openxmlformats.org/presentationml/2006/main">
  <p:tag name="NAME" val="Rectangle"/>
</p:tagLst>
</file>

<file path=ppt/tags/tag32.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436</Words>
  <Application>Microsoft Office PowerPoint</Application>
  <PresentationFormat>Breedbeeld</PresentationFormat>
  <Paragraphs>131</Paragraphs>
  <Slides>10</Slides>
  <Notes>9</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10</vt:i4>
      </vt:variant>
    </vt:vector>
  </HeadingPairs>
  <TitlesOfParts>
    <vt:vector size="18" baseType="lpstr">
      <vt:lpstr>Arial</vt:lpstr>
      <vt:lpstr>Calibri</vt:lpstr>
      <vt:lpstr>Calibri Light</vt:lpstr>
      <vt:lpstr>Downcome</vt:lpstr>
      <vt:lpstr>Portago ITC</vt:lpstr>
      <vt:lpstr>Wingdings</vt:lpstr>
      <vt:lpstr>Kantoorthema</vt:lpstr>
      <vt:lpstr>think-cell Slide</vt:lpstr>
      <vt:lpstr>PowerPoint-presentatie</vt:lpstr>
      <vt:lpstr>PowerPoint-presentatie</vt:lpstr>
      <vt:lpstr>PowerPoint-presentatie</vt:lpstr>
      <vt:lpstr>PowerPoint-presentatie</vt:lpstr>
      <vt:lpstr>PowerPoint-presentatie</vt:lpstr>
      <vt:lpstr>PowerPoint-presentatie</vt:lpstr>
      <vt:lpstr>PowerPoint-presentatie</vt:lpstr>
      <vt:lpstr>    Havenfusie North Sea Port</vt:lpstr>
      <vt:lpstr>PowerPoint-presentatie</vt:lpstr>
      <vt:lpstr>PowerPoint-presentatie</vt:lpstr>
    </vt:vector>
  </TitlesOfParts>
  <Company>Gemeente Terneuzen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Jurgen Smeenk</dc:creator>
  <cp:lastModifiedBy>Ineke Korst</cp:lastModifiedBy>
  <cp:revision>13</cp:revision>
  <dcterms:created xsi:type="dcterms:W3CDTF">2019-03-07T07:09:54Z</dcterms:created>
  <dcterms:modified xsi:type="dcterms:W3CDTF">2019-03-28T14:52:15Z</dcterms:modified>
</cp:coreProperties>
</file>