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4" r:id="rId9"/>
    <p:sldId id="265" r:id="rId10"/>
    <p:sldId id="268" r:id="rId11"/>
    <p:sldId id="266" r:id="rId12"/>
    <p:sldId id="269" r:id="rId13"/>
    <p:sldId id="274" r:id="rId14"/>
    <p:sldId id="273" r:id="rId15"/>
    <p:sldId id="271" r:id="rId1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39299245085959E-2"/>
          <c:y val="0.1517660959374689"/>
          <c:w val="0.93977807925232859"/>
          <c:h val="0.6973275848329531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Dekkingsgraad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Blad1!$B$2:$B$13</c:f>
              <c:numCache>
                <c:formatCode>0.0</c:formatCode>
                <c:ptCount val="12"/>
                <c:pt idx="0">
                  <c:v>111.9</c:v>
                </c:pt>
                <c:pt idx="1">
                  <c:v>113</c:v>
                </c:pt>
                <c:pt idx="2">
                  <c:v>113.8</c:v>
                </c:pt>
                <c:pt idx="3">
                  <c:v>114.5</c:v>
                </c:pt>
                <c:pt idx="4">
                  <c:v>115.9</c:v>
                </c:pt>
                <c:pt idx="5">
                  <c:v>116.3</c:v>
                </c:pt>
                <c:pt idx="6">
                  <c:v>116.9</c:v>
                </c:pt>
                <c:pt idx="7">
                  <c:v>115.9</c:v>
                </c:pt>
                <c:pt idx="8">
                  <c:v>116.9</c:v>
                </c:pt>
                <c:pt idx="9">
                  <c:v>117.5</c:v>
                </c:pt>
                <c:pt idx="10">
                  <c:v>117.5</c:v>
                </c:pt>
                <c:pt idx="11">
                  <c:v>117.6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Beleidsdekkingsgraad</c:v>
                </c:pt>
              </c:strCache>
            </c:strRef>
          </c:tx>
          <c:spPr>
            <a:ln w="762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10000"/>
                  <a:lumOff val="90000"/>
                </a:schemeClr>
              </a:solidFill>
              <a:ln w="7620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Blad1!$C$2:$C$13</c:f>
              <c:numCache>
                <c:formatCode>0.0</c:formatCode>
                <c:ptCount val="12"/>
                <c:pt idx="0">
                  <c:v>106.9</c:v>
                </c:pt>
                <c:pt idx="1">
                  <c:v>107.5</c:v>
                </c:pt>
                <c:pt idx="2">
                  <c:v>108.3</c:v>
                </c:pt>
                <c:pt idx="3">
                  <c:v>108.9</c:v>
                </c:pt>
                <c:pt idx="4">
                  <c:v>109.5</c:v>
                </c:pt>
                <c:pt idx="5">
                  <c:v>110.2</c:v>
                </c:pt>
                <c:pt idx="6">
                  <c:v>111.1</c:v>
                </c:pt>
                <c:pt idx="7">
                  <c:v>111.9</c:v>
                </c:pt>
                <c:pt idx="8">
                  <c:v>112.6</c:v>
                </c:pt>
                <c:pt idx="9">
                  <c:v>113.4</c:v>
                </c:pt>
                <c:pt idx="10">
                  <c:v>114.2</c:v>
                </c:pt>
                <c:pt idx="11">
                  <c:v>115.6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454304"/>
        <c:axId val="372453912"/>
      </c:lineChart>
      <c:catAx>
        <c:axId val="3724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453912"/>
        <c:crosses val="autoZero"/>
        <c:auto val="1"/>
        <c:lblAlgn val="ctr"/>
        <c:lblOffset val="100"/>
        <c:noMultiLvlLbl val="0"/>
      </c:catAx>
      <c:valAx>
        <c:axId val="372453912"/>
        <c:scaling>
          <c:orientation val="minMax"/>
          <c:max val="121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45430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F79C7-6095-4D90-9D63-32D26FFBD04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40124-A8D9-4F58-9E18-96B0CD460EF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40124-A8D9-4F58-9E18-96B0CD460E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6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40124-A8D9-4F58-9E18-96B0CD460E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8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59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2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4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78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3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7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3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2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7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2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43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800" b="1" dirty="0" smtClean="0"/>
              <a:t>Stichting Dow pensioenfonds</a:t>
            </a:r>
            <a:endParaRPr lang="en-US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terugblik op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8113" y="226221"/>
            <a:ext cx="10529799" cy="1508760"/>
          </a:xfrm>
        </p:spPr>
        <p:txBody>
          <a:bodyPr/>
          <a:lstStyle/>
          <a:p>
            <a:r>
              <a:rPr lang="nl-NL" b="1" dirty="0" smtClean="0"/>
              <a:t>Schommelingen in de economie (RENTE)</a:t>
            </a:r>
            <a:endParaRPr lang="en-US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880" y="1805487"/>
            <a:ext cx="6933260" cy="5052514"/>
          </a:xfrm>
        </p:spPr>
      </p:pic>
      <p:sp>
        <p:nvSpPr>
          <p:cNvPr id="5" name="Tekstvak 4"/>
          <p:cNvSpPr txBox="1"/>
          <p:nvPr/>
        </p:nvSpPr>
        <p:spPr>
          <a:xfrm>
            <a:off x="193236" y="6098098"/>
            <a:ext cx="2456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Bron: Onno Steenbeek </a:t>
            </a:r>
          </a:p>
          <a:p>
            <a:r>
              <a:rPr lang="nl-NL" sz="1200" dirty="0" smtClean="0"/>
              <a:t>Erasmus Universiteit </a:t>
            </a:r>
            <a:endParaRPr lang="en-US" sz="120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3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Vergrijzing</a:t>
            </a:r>
            <a:endParaRPr lang="en-US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944" y="1792936"/>
            <a:ext cx="8524450" cy="506506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99909" y="6111447"/>
            <a:ext cx="2316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Bron: Onno Steenbeek </a:t>
            </a:r>
          </a:p>
          <a:p>
            <a:r>
              <a:rPr lang="nl-NL" sz="1200" dirty="0" smtClean="0"/>
              <a:t>Erasmus Universiteit </a:t>
            </a:r>
            <a:endParaRPr lang="en-US" sz="120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1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levensverwachting</a:t>
            </a:r>
            <a:endParaRPr lang="en-US" b="1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454" y="1814019"/>
            <a:ext cx="6796594" cy="504398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93236" y="6098098"/>
            <a:ext cx="2456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Bron: Onno Steenbeek </a:t>
            </a:r>
          </a:p>
          <a:p>
            <a:r>
              <a:rPr lang="nl-NL" sz="1200" dirty="0" smtClean="0"/>
              <a:t>Erasmus Universiteit </a:t>
            </a:r>
            <a:endParaRPr lang="en-US" sz="120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7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Maatschappelijke trends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2919" y="2495307"/>
            <a:ext cx="9784080" cy="18519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ekstvak 3"/>
          <p:cNvSpPr txBox="1"/>
          <p:nvPr/>
        </p:nvSpPr>
        <p:spPr>
          <a:xfrm>
            <a:off x="647205" y="6176633"/>
            <a:ext cx="66159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Bron: Ministerie van Sociale Zaken en Werkgelegenheid, ‘</a:t>
            </a:r>
            <a:r>
              <a:rPr lang="nl-NL" sz="1000" i="1" dirty="0" smtClean="0"/>
              <a:t>Hoofdlijnen van een toekomstbestendig pensioenstelsel</a:t>
            </a:r>
            <a:r>
              <a:rPr lang="nl-NL" sz="1000" dirty="0" smtClean="0"/>
              <a:t>’, 6 juli 2015</a:t>
            </a:r>
            <a:endParaRPr lang="en-US" sz="1000" dirty="0"/>
          </a:p>
        </p:txBody>
      </p:sp>
      <p:sp>
        <p:nvSpPr>
          <p:cNvPr id="5" name="Tekstvak 4"/>
          <p:cNvSpPr txBox="1"/>
          <p:nvPr/>
        </p:nvSpPr>
        <p:spPr>
          <a:xfrm>
            <a:off x="798564" y="1974861"/>
            <a:ext cx="1037903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 dirty="0" smtClean="0"/>
              <a:t>Veranderende arbeidsmarkt: steeds meer werkenden bouwen geen adequaat pensioen op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 dirty="0" smtClean="0"/>
              <a:t>Doorsneesystematiek wringt met arbeidsmarkt en tast draagvlak voor pensioenstelsel aan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 dirty="0" smtClean="0"/>
              <a:t>Grotere risico’s voor deelnemers leiden tot behoefte aan transparantie over verdeling van risico’s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 dirty="0" smtClean="0"/>
              <a:t>Macro-economische ontwikkelingen leggen kwetsbaarheid van bestaande pensioenovereenkomsten bloot</a:t>
            </a:r>
            <a:endParaRPr lang="nl-NL" sz="26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 dirty="0" smtClean="0"/>
              <a:t>Toegenomen diversiteit en individualisering vragen om maatwerk en keuzemogelijkheden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Wat wil Rutte III in 2020 aan het pensioenstelsel veranderen?</a:t>
            </a:r>
            <a:endParaRPr lang="en-US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1028896" y="2517936"/>
            <a:ext cx="1079884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800" dirty="0" smtClean="0"/>
              <a:t>Afschaffen doorsneepremie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800" dirty="0" smtClean="0"/>
              <a:t>Introductie degressief pensioenopbouw stelsel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800" dirty="0" smtClean="0"/>
              <a:t>Compensatie bepaalde werknemers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800" dirty="0" smtClean="0"/>
              <a:t>Introductie individuele pensioenpotjes met collectieve risicodeling en een buffer om onvoorziene omstandigheden op te vangen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800" dirty="0" smtClean="0"/>
              <a:t>Pensioenopbouw voor ZZP-</a:t>
            </a:r>
            <a:r>
              <a:rPr lang="nl-NL" sz="2800" dirty="0" err="1" smtClean="0"/>
              <a:t>ers</a:t>
            </a:r>
            <a:endParaRPr lang="nl-NL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800" dirty="0" smtClean="0"/>
              <a:t>Eenmalige opname bij pensionering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3572" y="2166364"/>
            <a:ext cx="10143752" cy="1739347"/>
          </a:xfrm>
        </p:spPr>
        <p:txBody>
          <a:bodyPr>
            <a:normAutofit/>
          </a:bodyPr>
          <a:lstStyle/>
          <a:p>
            <a:r>
              <a:rPr lang="nl-NL" sz="4800" b="1" dirty="0" smtClean="0"/>
              <a:t>bedankt voor uw aandacht</a:t>
            </a:r>
            <a:endParaRPr lang="en-US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smtClean="0"/>
              <a:t>Vragen?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24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Inhoud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2919" y="2356065"/>
            <a:ext cx="9784080" cy="3688476"/>
          </a:xfrm>
        </p:spPr>
        <p:txBody>
          <a:bodyPr>
            <a:normAutofit/>
          </a:bodyPr>
          <a:lstStyle/>
          <a:p>
            <a:r>
              <a:rPr lang="nl-NL" sz="4000" dirty="0" smtClean="0"/>
              <a:t>Kerncijfers</a:t>
            </a:r>
          </a:p>
          <a:p>
            <a:r>
              <a:rPr lang="nl-NL" sz="4000" dirty="0" err="1" smtClean="0"/>
              <a:t>Beleggings</a:t>
            </a:r>
            <a:r>
              <a:rPr lang="nl-NL" sz="4000" dirty="0" smtClean="0"/>
              <a:t> portfolio en Portfolio Rendement</a:t>
            </a:r>
          </a:p>
          <a:p>
            <a:r>
              <a:rPr lang="nl-NL" sz="4000" dirty="0" smtClean="0"/>
              <a:t>(</a:t>
            </a:r>
            <a:r>
              <a:rPr lang="nl-NL" sz="4000" dirty="0" err="1" smtClean="0"/>
              <a:t>Beleids</a:t>
            </a:r>
            <a:r>
              <a:rPr lang="nl-NL" sz="4000" dirty="0" smtClean="0"/>
              <a:t>)dekkingsgraad</a:t>
            </a:r>
          </a:p>
          <a:p>
            <a:r>
              <a:rPr lang="nl-NL" sz="4000" dirty="0" smtClean="0"/>
              <a:t>Andere ontwikkelingen </a:t>
            </a:r>
            <a:r>
              <a:rPr lang="nl-NL" sz="4000" dirty="0" err="1" smtClean="0"/>
              <a:t>mbt</a:t>
            </a:r>
            <a:r>
              <a:rPr lang="nl-NL" sz="4000" dirty="0" smtClean="0"/>
              <a:t> </a:t>
            </a:r>
            <a:r>
              <a:rPr lang="nl-NL" sz="4000" smtClean="0"/>
              <a:t>SDPf</a:t>
            </a:r>
            <a:endParaRPr lang="nl-NL" sz="4000" dirty="0" smtClean="0"/>
          </a:p>
          <a:p>
            <a:r>
              <a:rPr lang="nl-NL" sz="4000" dirty="0" smtClean="0"/>
              <a:t>Actualiteiten in de Pensioenwereld</a:t>
            </a:r>
          </a:p>
          <a:p>
            <a:pPr lvl="4"/>
            <a:endParaRPr lang="en-US" sz="20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5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Kerncijfers</a:t>
            </a:r>
            <a:endParaRPr lang="en-US" b="1" dirty="0"/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036194"/>
              </p:ext>
            </p:extLst>
          </p:nvPr>
        </p:nvGraphicFramePr>
        <p:xfrm>
          <a:off x="1782008" y="4864687"/>
          <a:ext cx="8330541" cy="111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875"/>
                <a:gridCol w="1146984"/>
                <a:gridCol w="985304"/>
                <a:gridCol w="1030507"/>
                <a:gridCol w="1045028"/>
                <a:gridCol w="1062843"/>
              </a:tblGrid>
              <a:tr h="374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Technische</a:t>
                      </a:r>
                      <a:r>
                        <a:rPr lang="nl-NL" sz="1600" baseline="0" dirty="0" smtClean="0"/>
                        <a:t> voorzieningen </a:t>
                      </a:r>
                      <a:r>
                        <a:rPr lang="nl-NL" sz="1200" baseline="0" dirty="0" smtClean="0"/>
                        <a:t>(x ‘000 €)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2.194.545</a:t>
                      </a:r>
                      <a:r>
                        <a:rPr lang="nl-NL" sz="1600" baseline="30000" dirty="0" smtClean="0"/>
                        <a:t>a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2.233.771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2.071.094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1.991.065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1.658.806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Pensioen uitkeringen </a:t>
                      </a:r>
                      <a:r>
                        <a:rPr lang="nl-NL" sz="1200" dirty="0" smtClean="0"/>
                        <a:t>(x ‘000 €)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61.770</a:t>
                      </a:r>
                      <a:r>
                        <a:rPr lang="nl-NL" sz="1600" baseline="30000" dirty="0" smtClean="0"/>
                        <a:t>b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59.767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58.685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57.996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56.726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ijdelijke aanduiding voor inhou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996153"/>
              </p:ext>
            </p:extLst>
          </p:nvPr>
        </p:nvGraphicFramePr>
        <p:xfrm>
          <a:off x="1803028" y="2112179"/>
          <a:ext cx="8288502" cy="2229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520"/>
                <a:gridCol w="1126435"/>
                <a:gridCol w="993913"/>
                <a:gridCol w="1013791"/>
                <a:gridCol w="1040296"/>
                <a:gridCol w="1053547"/>
              </a:tblGrid>
              <a:tr h="375274">
                <a:tc>
                  <a:txBody>
                    <a:bodyPr/>
                    <a:lstStyle/>
                    <a:p>
                      <a:r>
                        <a:rPr lang="nl-NL" dirty="0" smtClean="0"/>
                        <a:t>Aantal deelnemers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Actieve</a:t>
                      </a:r>
                      <a:r>
                        <a:rPr lang="nl-NL" sz="1600" baseline="0" dirty="0" smtClean="0"/>
                        <a:t> deelnemers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1.541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1.618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1.690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1.761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1.820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Gewezen deelnemers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1.062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1.072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1.099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1.110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1.159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Pensioengerechtigden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2.730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2.696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2.645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2.608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2.544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TOTAAL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5.333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5.386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5.434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5.479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5.523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4" name="Tekstvak 3"/>
          <p:cNvSpPr txBox="1"/>
          <p:nvPr/>
        </p:nvSpPr>
        <p:spPr>
          <a:xfrm>
            <a:off x="1803028" y="4537785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Bron: AZL</a:t>
            </a:r>
            <a:endParaRPr lang="en-US" sz="1000" dirty="0"/>
          </a:p>
        </p:txBody>
      </p:sp>
      <p:sp>
        <p:nvSpPr>
          <p:cNvPr id="10" name="Tekstvak 9"/>
          <p:cNvSpPr txBox="1"/>
          <p:nvPr/>
        </p:nvSpPr>
        <p:spPr>
          <a:xfrm>
            <a:off x="1782008" y="605978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Bron: Willis Towers Watson (a)</a:t>
            </a:r>
          </a:p>
          <a:p>
            <a:r>
              <a:rPr lang="nl-NL" sz="1000" dirty="0"/>
              <a:t> </a:t>
            </a:r>
            <a:r>
              <a:rPr lang="nl-NL" sz="1000" dirty="0" smtClean="0"/>
              <a:t>           AZL (b)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385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Beleggings</a:t>
            </a:r>
            <a:r>
              <a:rPr lang="nl-NL" b="1" dirty="0" smtClean="0"/>
              <a:t> Portfolio</a:t>
            </a:r>
            <a:endParaRPr lang="en-US" b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519897"/>
              </p:ext>
            </p:extLst>
          </p:nvPr>
        </p:nvGraphicFramePr>
        <p:xfrm>
          <a:off x="3117941" y="2538175"/>
          <a:ext cx="5359667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2610"/>
                <a:gridCol w="2127057"/>
              </a:tblGrid>
              <a:tr h="492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2017</a:t>
                      </a:r>
                      <a:endParaRPr lang="en-US" sz="2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Aandelen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33,0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Vastrentende</a:t>
                      </a:r>
                      <a:r>
                        <a:rPr lang="nl-NL" baseline="0" dirty="0" smtClean="0"/>
                        <a:t> waarden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49,3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Alternatieve</a:t>
                      </a:r>
                      <a:r>
                        <a:rPr lang="nl-NL" baseline="0" dirty="0" smtClean="0"/>
                        <a:t> investeringen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10,3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€</a:t>
                      </a:r>
                      <a:r>
                        <a:rPr lang="nl-NL" b="1" baseline="0" dirty="0" smtClean="0"/>
                        <a:t> 2.580.392.000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3" name="Tekstvak 2"/>
          <p:cNvSpPr txBox="1"/>
          <p:nvPr/>
        </p:nvSpPr>
        <p:spPr>
          <a:xfrm>
            <a:off x="3017001" y="5980932"/>
            <a:ext cx="3013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Br0n: BNYM Performance report, 31 december, 2017 </a:t>
            </a:r>
          </a:p>
          <a:p>
            <a:r>
              <a:rPr lang="nl-NL" sz="1000" dirty="0" smtClean="0"/>
              <a:t>            Willis Towers Watson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044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Portfolio Rendement </a:t>
            </a:r>
            <a:endParaRPr lang="en-US" b="1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84240"/>
              </p:ext>
            </p:extLst>
          </p:nvPr>
        </p:nvGraphicFramePr>
        <p:xfrm>
          <a:off x="2499211" y="3883356"/>
          <a:ext cx="698518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395"/>
                <a:gridCol w="2328395"/>
                <a:gridCol w="23283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3-jr</a:t>
                      </a:r>
                      <a:r>
                        <a:rPr lang="nl-NL" sz="2400" baseline="0" dirty="0" smtClean="0"/>
                        <a:t> gemiddelde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5-jr gemiddelde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/>
                        <a:t>4,8 %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/>
                        <a:t>5,5 %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/>
                        <a:t>8,7 %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06655"/>
              </p:ext>
            </p:extLst>
          </p:nvPr>
        </p:nvGraphicFramePr>
        <p:xfrm>
          <a:off x="488208" y="5131349"/>
          <a:ext cx="899618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673"/>
                <a:gridCol w="2333501"/>
                <a:gridCol w="2339439"/>
                <a:gridCol w="232357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BENCHMARK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2,3 %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3,6 %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6,8 %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9" name="Tekstvak 8"/>
          <p:cNvSpPr txBox="1"/>
          <p:nvPr/>
        </p:nvSpPr>
        <p:spPr>
          <a:xfrm>
            <a:off x="445993" y="5922142"/>
            <a:ext cx="29883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Br0n: BNYM Performance report, 31 december, 2017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2187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dekkingsgraad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3200" dirty="0" smtClean="0"/>
          </a:p>
          <a:p>
            <a:pPr marL="0" indent="0" algn="ctr">
              <a:buNone/>
            </a:pPr>
            <a:r>
              <a:rPr lang="nl-NL" sz="3200" dirty="0" smtClean="0"/>
              <a:t>Dekkingsgraad ultimo 2016:  </a:t>
            </a:r>
            <a:r>
              <a:rPr lang="nl-NL" sz="3200" b="1" dirty="0" smtClean="0"/>
              <a:t>110,0%</a:t>
            </a:r>
          </a:p>
          <a:p>
            <a:pPr marL="0" indent="0" algn="ctr">
              <a:buNone/>
            </a:pPr>
            <a:r>
              <a:rPr lang="nl-NL" sz="3200" dirty="0" smtClean="0"/>
              <a:t>Dekkingsgraad ultimo 2017:   </a:t>
            </a:r>
            <a:r>
              <a:rPr lang="nl-NL" sz="3200" b="1" dirty="0" smtClean="0"/>
              <a:t>117,6%</a:t>
            </a:r>
            <a:endParaRPr lang="en-US" sz="3200" b="1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07133"/>
              </p:ext>
            </p:extLst>
          </p:nvPr>
        </p:nvGraphicFramePr>
        <p:xfrm>
          <a:off x="3041401" y="4352307"/>
          <a:ext cx="65024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</a:tblGrid>
              <a:tr h="377986">
                <a:tc gridSpan="4"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Verklaring ontwikkeling</a:t>
                      </a:r>
                      <a:r>
                        <a:rPr lang="nl-NL" sz="2400" baseline="0" dirty="0" smtClean="0"/>
                        <a:t> dekkingsgraad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Premies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Rente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Rendement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Overige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0,4%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1,5%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6,4%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-0,7%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2919" y="161817"/>
            <a:ext cx="9784080" cy="1508760"/>
          </a:xfrm>
        </p:spPr>
        <p:txBody>
          <a:bodyPr/>
          <a:lstStyle/>
          <a:p>
            <a:r>
              <a:rPr lang="nl-NL" b="1" dirty="0" smtClean="0"/>
              <a:t>(</a:t>
            </a:r>
            <a:r>
              <a:rPr lang="nl-NL" b="1" dirty="0" err="1" smtClean="0"/>
              <a:t>beleids</a:t>
            </a:r>
            <a:r>
              <a:rPr lang="nl-NL" b="1" dirty="0" smtClean="0"/>
              <a:t>)dekkingsgraad</a:t>
            </a:r>
            <a:endParaRPr lang="en-US" b="1" dirty="0"/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064917"/>
              </p:ext>
            </p:extLst>
          </p:nvPr>
        </p:nvGraphicFramePr>
        <p:xfrm>
          <a:off x="1302266" y="1158240"/>
          <a:ext cx="9783763" cy="5496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IJL-RECHTS 8"/>
          <p:cNvSpPr/>
          <p:nvPr/>
        </p:nvSpPr>
        <p:spPr>
          <a:xfrm>
            <a:off x="230028" y="4763472"/>
            <a:ext cx="874353" cy="647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MVEV</a:t>
            </a:r>
            <a:endParaRPr lang="en-US" sz="1600" dirty="0"/>
          </a:p>
        </p:txBody>
      </p:sp>
      <p:sp>
        <p:nvSpPr>
          <p:cNvPr id="10" name="PIJL-RECHTS 9"/>
          <p:cNvSpPr/>
          <p:nvPr/>
        </p:nvSpPr>
        <p:spPr>
          <a:xfrm>
            <a:off x="230029" y="1887253"/>
            <a:ext cx="874353" cy="647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VEV</a:t>
            </a:r>
            <a:endParaRPr lang="en-US" dirty="0"/>
          </a:p>
        </p:txBody>
      </p:sp>
      <p:sp>
        <p:nvSpPr>
          <p:cNvPr id="11" name="Rechthoek 10"/>
          <p:cNvSpPr/>
          <p:nvPr/>
        </p:nvSpPr>
        <p:spPr>
          <a:xfrm>
            <a:off x="2005678" y="2016238"/>
            <a:ext cx="43064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2"/>
                </a:solidFill>
                <a:effectLst/>
              </a:rPr>
              <a:t>We zijn er bijna,….</a:t>
            </a:r>
          </a:p>
        </p:txBody>
      </p:sp>
      <p:sp>
        <p:nvSpPr>
          <p:cNvPr id="7" name="Rechthoek 6"/>
          <p:cNvSpPr/>
          <p:nvPr/>
        </p:nvSpPr>
        <p:spPr>
          <a:xfrm>
            <a:off x="4625607" y="5283513"/>
            <a:ext cx="64604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2"/>
                </a:solidFill>
              </a:rPr>
              <a:t>……maar nog niet helemaal!</a:t>
            </a:r>
            <a:endParaRPr lang="nl-NL" sz="40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12" name="PIJL-RECHTS 11"/>
          <p:cNvSpPr/>
          <p:nvPr/>
        </p:nvSpPr>
        <p:spPr>
          <a:xfrm>
            <a:off x="230029" y="5540712"/>
            <a:ext cx="874353" cy="647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T</a:t>
            </a:r>
            <a:r>
              <a:rPr lang="nl-NL" sz="1600" dirty="0" smtClean="0"/>
              <a:t>V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621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7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r>
              <a:rPr lang="nl-NL" b="1" dirty="0" smtClean="0"/>
              <a:t>(Personele) ontwikkelingen </a:t>
            </a:r>
            <a:r>
              <a:rPr lang="nl-NL" sz="2000" b="1" dirty="0" err="1" smtClean="0"/>
              <a:t>mbt</a:t>
            </a:r>
            <a:r>
              <a:rPr lang="nl-NL" b="1" dirty="0" smtClean="0"/>
              <a:t> </a:t>
            </a:r>
            <a:r>
              <a:rPr lang="nl-NL" b="1" dirty="0" err="1" smtClean="0"/>
              <a:t>SDP</a:t>
            </a:r>
            <a:r>
              <a:rPr lang="nl-NL" b="1" cap="none" dirty="0" err="1"/>
              <a:t>f</a:t>
            </a:r>
            <a:endParaRPr lang="en-US" b="1" cap="non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2266" y="2011697"/>
            <a:ext cx="9784080" cy="4501166"/>
          </a:xfrm>
        </p:spPr>
        <p:txBody>
          <a:bodyPr>
            <a:normAutofit/>
          </a:bodyPr>
          <a:lstStyle/>
          <a:p>
            <a:r>
              <a:rPr lang="nl-NL" sz="2400" dirty="0" smtClean="0"/>
              <a:t>Terugtreden Willem </a:t>
            </a:r>
            <a:r>
              <a:rPr lang="nl-NL" sz="2400" dirty="0" err="1" smtClean="0"/>
              <a:t>Vogt</a:t>
            </a:r>
            <a:r>
              <a:rPr lang="nl-NL" sz="2400" dirty="0" smtClean="0"/>
              <a:t> als </a:t>
            </a:r>
            <a:r>
              <a:rPr lang="nl-NL" sz="2400" dirty="0" err="1" smtClean="0"/>
              <a:t>SDPf</a:t>
            </a:r>
            <a:r>
              <a:rPr lang="nl-NL" sz="2400" dirty="0" smtClean="0"/>
              <a:t> bestuurslid per 1 juni 2017</a:t>
            </a:r>
          </a:p>
          <a:p>
            <a:r>
              <a:rPr lang="nl-NL" sz="2400" dirty="0" smtClean="0"/>
              <a:t>Goedkeuring door DNB van Ad de Kok als </a:t>
            </a:r>
            <a:r>
              <a:rPr lang="nl-NL" sz="2400" dirty="0" err="1" smtClean="0"/>
              <a:t>SDPf</a:t>
            </a:r>
            <a:r>
              <a:rPr lang="nl-NL" sz="2400" dirty="0" smtClean="0"/>
              <a:t> bestuurslid per 1 juni 2017</a:t>
            </a:r>
          </a:p>
          <a:p>
            <a:r>
              <a:rPr lang="nl-NL" sz="2400" dirty="0" smtClean="0"/>
              <a:t>Goedkeuring door DNB van Jan Wolter  Molster als lid van Investment </a:t>
            </a:r>
            <a:r>
              <a:rPr lang="nl-NL" sz="2400" dirty="0" err="1" smtClean="0"/>
              <a:t>Committee</a:t>
            </a:r>
            <a:endParaRPr lang="nl-NL" sz="2400" dirty="0" smtClean="0"/>
          </a:p>
          <a:p>
            <a:r>
              <a:rPr lang="nl-NL" sz="2400" dirty="0" smtClean="0"/>
              <a:t>Overhevelen DC kapitaal naar United Pensions per 31-12-2017</a:t>
            </a:r>
          </a:p>
          <a:p>
            <a:r>
              <a:rPr lang="nl-NL" sz="2400" dirty="0" smtClean="0"/>
              <a:t>Caroline Van Eecke per 1 februari 2018 opgevolgd door Edwin </a:t>
            </a:r>
            <a:r>
              <a:rPr lang="nl-NL" sz="2400" dirty="0" err="1" smtClean="0"/>
              <a:t>Naessens</a:t>
            </a:r>
            <a:r>
              <a:rPr lang="nl-NL" sz="2400" dirty="0" smtClean="0"/>
              <a:t> als Manager Pensioenbureau</a:t>
            </a:r>
          </a:p>
          <a:p>
            <a:r>
              <a:rPr lang="nl-NL" sz="2400" dirty="0" smtClean="0"/>
              <a:t>Caroline Van Eecke door DNB goedgekeurd als </a:t>
            </a:r>
            <a:r>
              <a:rPr lang="nl-NL" sz="2400" dirty="0" err="1" smtClean="0"/>
              <a:t>SDPf</a:t>
            </a:r>
            <a:r>
              <a:rPr lang="nl-NL" sz="2400" dirty="0" smtClean="0"/>
              <a:t> bestuurslid namens werkgever</a:t>
            </a:r>
          </a:p>
          <a:p>
            <a:r>
              <a:rPr lang="nl-NL" sz="2400" dirty="0" smtClean="0"/>
              <a:t>Installatie Raad van Toezicht (na goedkeuring DNB)</a:t>
            </a:r>
          </a:p>
          <a:p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7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Actualiteiten in pensioenland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40139" y="2103749"/>
            <a:ext cx="9784080" cy="4206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3600" dirty="0" smtClean="0"/>
              <a:t>Schommelingen in de economie</a:t>
            </a:r>
          </a:p>
          <a:p>
            <a:pPr marL="0" indent="0">
              <a:buNone/>
            </a:pPr>
            <a:r>
              <a:rPr lang="nl-NL" sz="3600" dirty="0" smtClean="0"/>
              <a:t>Vergrijzing</a:t>
            </a:r>
          </a:p>
          <a:p>
            <a:pPr marL="0" indent="0">
              <a:buNone/>
            </a:pPr>
            <a:r>
              <a:rPr lang="nl-NL" sz="3600" dirty="0" smtClean="0"/>
              <a:t>Levensverwachting</a:t>
            </a:r>
          </a:p>
          <a:p>
            <a:pPr marL="0" indent="0">
              <a:buNone/>
            </a:pPr>
            <a:r>
              <a:rPr lang="nl-NL" sz="3600" dirty="0" smtClean="0"/>
              <a:t>Maatschappelijke trends</a:t>
            </a:r>
          </a:p>
          <a:p>
            <a:pPr marL="0" indent="0">
              <a:buNone/>
            </a:pPr>
            <a:endParaRPr lang="nl-NL" sz="3600" b="1" dirty="0" smtClean="0"/>
          </a:p>
          <a:p>
            <a:pPr marL="0" indent="0">
              <a:buNone/>
            </a:pPr>
            <a:endParaRPr lang="nl-NL" sz="3600" b="1" dirty="0"/>
          </a:p>
          <a:p>
            <a:pPr marL="0" indent="0">
              <a:buNone/>
            </a:pPr>
            <a:r>
              <a:rPr lang="nl-NL" sz="3600" b="1" dirty="0" smtClean="0"/>
              <a:t>Houdbaarheid huidige pensioenstelsel??</a:t>
            </a:r>
          </a:p>
          <a:p>
            <a:endParaRPr lang="nl-NL" dirty="0"/>
          </a:p>
          <a:p>
            <a:endParaRPr lang="nl-NL" dirty="0" smtClean="0"/>
          </a:p>
          <a:p>
            <a:endParaRPr lang="en-US" dirty="0"/>
          </a:p>
        </p:txBody>
      </p:sp>
      <p:sp>
        <p:nvSpPr>
          <p:cNvPr id="4" name="PIJL-OMLAAG 3"/>
          <p:cNvSpPr/>
          <p:nvPr/>
        </p:nvSpPr>
        <p:spPr>
          <a:xfrm>
            <a:off x="4565515" y="4578485"/>
            <a:ext cx="1186774" cy="9597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88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TM03090430[[fn=Aaneengesloten]]</Template>
  <TotalTime>756</TotalTime>
  <Words>515</Words>
  <Application>Microsoft Office PowerPoint</Application>
  <PresentationFormat>Breedbeeld</PresentationFormat>
  <Paragraphs>173</Paragraphs>
  <Slides>15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Gestreept</vt:lpstr>
      <vt:lpstr>Stichting Dow pensioenfonds</vt:lpstr>
      <vt:lpstr>Inhoud</vt:lpstr>
      <vt:lpstr>Kerncijfers</vt:lpstr>
      <vt:lpstr>Beleggings Portfolio</vt:lpstr>
      <vt:lpstr>Portfolio Rendement </vt:lpstr>
      <vt:lpstr>dekkingsgraad</vt:lpstr>
      <vt:lpstr>(beleids)dekkingsgraad</vt:lpstr>
      <vt:lpstr>(Personele) ontwikkelingen mbt SDPf</vt:lpstr>
      <vt:lpstr>Actualiteiten in pensioenland</vt:lpstr>
      <vt:lpstr>Schommelingen in de economie (RENTE)</vt:lpstr>
      <vt:lpstr>Vergrijzing</vt:lpstr>
      <vt:lpstr>levensverwachting</vt:lpstr>
      <vt:lpstr>Maatschappelijke trends</vt:lpstr>
      <vt:lpstr>Wat wil Rutte III in 2020 aan het pensioenstelsel veranderen?</vt:lpstr>
      <vt:lpstr>bedankt voor uw aandacht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Stichting Dow pensioenfonds</dc:title>
  <dc:creator>Ad de Kok</dc:creator>
  <cp:lastModifiedBy>Ad de Kok</cp:lastModifiedBy>
  <cp:revision>79</cp:revision>
  <cp:lastPrinted>2018-03-26T07:06:23Z</cp:lastPrinted>
  <dcterms:created xsi:type="dcterms:W3CDTF">2018-03-23T09:12:12Z</dcterms:created>
  <dcterms:modified xsi:type="dcterms:W3CDTF">2018-03-29T06:39:20Z</dcterms:modified>
</cp:coreProperties>
</file>